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5" r:id="rId2"/>
    <p:sldMasterId id="2147483648" r:id="rId3"/>
  </p:sldMasterIdLst>
  <p:notesMasterIdLst>
    <p:notesMasterId r:id="rId46"/>
  </p:notesMasterIdLst>
  <p:sldIdLst>
    <p:sldId id="256" r:id="rId4"/>
    <p:sldId id="264" r:id="rId5"/>
    <p:sldId id="265" r:id="rId6"/>
    <p:sldId id="262" r:id="rId7"/>
    <p:sldId id="261" r:id="rId8"/>
    <p:sldId id="263" r:id="rId9"/>
    <p:sldId id="280" r:id="rId10"/>
    <p:sldId id="281" r:id="rId11"/>
    <p:sldId id="298" r:id="rId12"/>
    <p:sldId id="297" r:id="rId13"/>
    <p:sldId id="296" r:id="rId14"/>
    <p:sldId id="295" r:id="rId15"/>
    <p:sldId id="294" r:id="rId16"/>
    <p:sldId id="293" r:id="rId17"/>
    <p:sldId id="292" r:id="rId18"/>
    <p:sldId id="291" r:id="rId19"/>
    <p:sldId id="290" r:id="rId20"/>
    <p:sldId id="289" r:id="rId21"/>
    <p:sldId id="288" r:id="rId22"/>
    <p:sldId id="287" r:id="rId23"/>
    <p:sldId id="286" r:id="rId24"/>
    <p:sldId id="285" r:id="rId25"/>
    <p:sldId id="284" r:id="rId26"/>
    <p:sldId id="283" r:id="rId27"/>
    <p:sldId id="282" r:id="rId28"/>
    <p:sldId id="273" r:id="rId29"/>
    <p:sldId id="272" r:id="rId30"/>
    <p:sldId id="271" r:id="rId31"/>
    <p:sldId id="270" r:id="rId32"/>
    <p:sldId id="269" r:id="rId33"/>
    <p:sldId id="268" r:id="rId34"/>
    <p:sldId id="267" r:id="rId35"/>
    <p:sldId id="266" r:id="rId36"/>
    <p:sldId id="258" r:id="rId37"/>
    <p:sldId id="257" r:id="rId38"/>
    <p:sldId id="279" r:id="rId39"/>
    <p:sldId id="278" r:id="rId40"/>
    <p:sldId id="277" r:id="rId41"/>
    <p:sldId id="276" r:id="rId42"/>
    <p:sldId id="275" r:id="rId43"/>
    <p:sldId id="274" r:id="rId44"/>
    <p:sldId id="299" r:id="rId45"/>
  </p:sldIdLst>
  <p:sldSz cx="9144000" cy="5143500" type="screen16x9"/>
  <p:notesSz cx="6858000" cy="9144000"/>
  <p:embeddedFontLst>
    <p:embeddedFont>
      <p:font typeface="Calibri" panose="020F0502020204030204" pitchFamily="34" charset="0"/>
      <p:regular r:id="rId47"/>
      <p:bold r:id="rId48"/>
      <p:italic r:id="rId49"/>
      <p:boldItalic r:id="rId50"/>
    </p:embeddedFont>
    <p:embeddedFont>
      <p:font typeface="Calibri Light" panose="020F0302020204030204" pitchFamily="34" charset="0"/>
      <p:regular r:id="rId51"/>
      <p:italic r:id="rId52"/>
    </p:embeddedFont>
    <p:embeddedFont>
      <p:font typeface="Consolas" panose="020B0609020204030204" pitchFamily="49" charset="0"/>
      <p:regular r:id="rId53"/>
      <p:bold r:id="rId54"/>
      <p:italic r:id="rId55"/>
      <p:boldItalic r:id="rId56"/>
    </p:embeddedFont>
    <p:embeddedFont>
      <p:font typeface="Corbel" panose="020B0503020204020204" pitchFamily="34" charset="0"/>
      <p:regular r:id="rId57"/>
      <p:bold r:id="rId58"/>
      <p:italic r:id="rId59"/>
      <p:boldItalic r:id="rId60"/>
    </p:embeddedFont>
    <p:embeddedFont>
      <p:font typeface="Roboto" panose="02000000000000000000" pitchFamily="2"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1A64D7-D2C7-8783-4D43-1AB5E559BCD7}" v="13" dt="2022-08-29T20:43:13.307"/>
    <p1510:client id="{28CBA29A-B1D0-375D-2847-B430BA5AA188}" v="2" dt="2022-09-13T02:12:24.571"/>
    <p1510:client id="{316F054B-6F27-1795-A025-A8D5608690AB}" v="3" dt="2022-09-20T20:17:28.262"/>
    <p1510:client id="{42815C5B-5ABC-19EA-D16E-F27450631AEF}" v="621" dt="2022-09-27T15:12:03.829"/>
    <p1510:client id="{48CF8B10-471D-E54B-8ED4-6919F848F229}" v="1" dt="2022-08-23T18:23:54.041"/>
    <p1510:client id="{4C6E562B-80BE-00A9-1327-E4709E92FB62}" v="18" dt="2022-09-09T20:04:48.314"/>
    <p1510:client id="{5294E809-3BE6-E468-1301-00B5051B3D66}" v="10" dt="2022-09-09T16:11:01.466"/>
    <p1510:client id="{57AFC49B-30E4-BCC6-19BF-A644F763D3AB}" v="7" dt="2022-09-06T22:43:10.406"/>
    <p1510:client id="{6A7E1DBF-551F-15DF-72E3-0F3A453EDB82}" v="39" dt="2022-09-27T02:19:52.267"/>
    <p1510:client id="{70EC3EB0-E858-039E-546F-9696649DF7EB}" v="18" dt="2022-09-01T20:17:44.837"/>
    <p1510:client id="{8666E712-3B44-4778-B727-29F210D193DF}" v="28" dt="2022-09-27T17:54:35.309"/>
    <p1510:client id="{866E0E34-E742-B383-269D-0DBF0F3CC9DE}" v="35" dt="2022-09-27T17:07:13.422"/>
    <p1510:client id="{8A05A3EE-4DB2-22D1-ED31-A5BA32037D12}" v="29" dt="2022-09-13T21:05:40.252"/>
    <p1510:client id="{9995C3B3-2BA2-684A-7E60-DA14BD242E34}" v="62" dt="2022-09-27T17:34:27.407"/>
    <p1510:client id="{A153938E-4B61-10C8-3D5B-0FB54D012DDE}" v="8" dt="2022-09-27T18:29:52.400"/>
    <p1510:client id="{A698491D-0151-6F02-F39A-9AE6F3A42B96}" v="1" dt="2022-09-13T02:17:29.216"/>
    <p1510:client id="{B6C33131-F1B8-FC9C-40E7-DD2C0ABD9206}" v="6" dt="2022-09-27T17:39:10.085"/>
    <p1510:client id="{B8EBD373-F095-AE58-D3C7-2C3701EB5CAE}" v="1" dt="2022-08-23T18:21:43.543"/>
    <p1510:client id="{E7DAF715-D7EB-B544-B6C4-FDE745AE9862}" v="2" dt="2022-08-24T00:10:06.655"/>
    <p1510:client id="{F0BB5BAE-952D-B306-AA26-43B20C2ECF0C}" v="1" dt="2022-09-22T12:46:42.459"/>
    <p1510:client id="{F513F7C4-0403-0AD0-60FD-E3647B4EFE9B}" v="6" dt="2022-09-27T17:16:19.533"/>
    <p1510:client id="{FEEC8B6C-0B88-4AE6-7F01-46D1B70EFB59}" v="9" dt="2022-09-06T22:37:50.1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font" Target="fonts/font15.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microsoft.com/office/2015/10/relationships/revisionInfo" Target="revisionInfo.xml"/><Relationship Id="rId8" Type="http://schemas.openxmlformats.org/officeDocument/2006/relationships/slide" Target="slides/slide5.xml"/><Relationship Id="rId51" Type="http://schemas.openxmlformats.org/officeDocument/2006/relationships/font" Target="fonts/font5.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8.fntdata"/><Relationship Id="rId62"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font" Target="fonts/font4.fntdata"/><Relationship Id="rId55"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3bf7aca97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3bf7aca97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ea typeface="Calibri"/>
                <a:cs typeface="Calibri"/>
              </a:rPr>
              <a:t>Models that create images </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C6A7A81F-95F7-4C44-A4A1-85F8DE619859}" type="slidenum">
              <a:t>27</a:t>
            </a:fld>
            <a:endParaRPr lang="en-US"/>
          </a:p>
        </p:txBody>
      </p:sp>
    </p:spTree>
    <p:extLst>
      <p:ext uri="{BB962C8B-B14F-4D97-AF65-F5344CB8AC3E}">
        <p14:creationId xmlns:p14="http://schemas.microsoft.com/office/powerpoint/2010/main" val="4211938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ea typeface="Calibri"/>
                <a:cs typeface="Calibri"/>
              </a:rPr>
              <a:t>Models that create images </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C6A7A81F-95F7-4C44-A4A1-85F8DE619859}" type="slidenum">
              <a:t>28</a:t>
            </a:fld>
            <a:endParaRPr lang="en-US"/>
          </a:p>
        </p:txBody>
      </p:sp>
    </p:spTree>
    <p:extLst>
      <p:ext uri="{BB962C8B-B14F-4D97-AF65-F5344CB8AC3E}">
        <p14:creationId xmlns:p14="http://schemas.microsoft.com/office/powerpoint/2010/main" val="1356504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1653dde91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1653dde9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3bf7aca977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3bf7aca97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3bf7aca977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3bf7aca97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3bf7aca977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3bf7aca97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690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3bf7aca977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3bf7aca97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70296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2">
            <a:alphaModFix/>
          </a:blip>
          <a:stretch>
            <a:fillRect/>
          </a:stretch>
        </p:blipFill>
        <p:spPr>
          <a:xfrm>
            <a:off x="3114987" y="4176500"/>
            <a:ext cx="2914028" cy="7128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00"/>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189" lvl="0" indent="-342892">
              <a:spcBef>
                <a:spcPts val="0"/>
              </a:spcBef>
              <a:spcAft>
                <a:spcPts val="0"/>
              </a:spcAft>
              <a:buSzPts val="1800"/>
              <a:buChar char="●"/>
              <a:defRPr/>
            </a:lvl1pPr>
            <a:lvl2pPr marL="914378" lvl="1" indent="-317492">
              <a:spcBef>
                <a:spcPts val="0"/>
              </a:spcBef>
              <a:spcAft>
                <a:spcPts val="0"/>
              </a:spcAft>
              <a:buSzPts val="1400"/>
              <a:buChar char="○"/>
              <a:defRPr/>
            </a:lvl2pPr>
            <a:lvl3pPr marL="1371566" lvl="2" indent="-317492">
              <a:spcBef>
                <a:spcPts val="0"/>
              </a:spcBef>
              <a:spcAft>
                <a:spcPts val="0"/>
              </a:spcAft>
              <a:buSzPts val="1400"/>
              <a:buChar char="■"/>
              <a:defRPr/>
            </a:lvl3pPr>
            <a:lvl4pPr marL="1828754" lvl="3" indent="-317492">
              <a:spcBef>
                <a:spcPts val="0"/>
              </a:spcBef>
              <a:spcAft>
                <a:spcPts val="0"/>
              </a:spcAft>
              <a:buSzPts val="1400"/>
              <a:buChar char="●"/>
              <a:defRPr/>
            </a:lvl4pPr>
            <a:lvl5pPr marL="2285943" lvl="4" indent="-317492">
              <a:spcBef>
                <a:spcPts val="0"/>
              </a:spcBef>
              <a:spcAft>
                <a:spcPts val="0"/>
              </a:spcAft>
              <a:buSzPts val="1400"/>
              <a:buChar char="○"/>
              <a:defRPr/>
            </a:lvl5pPr>
            <a:lvl6pPr marL="2743132" lvl="5" indent="-317492">
              <a:spcBef>
                <a:spcPts val="0"/>
              </a:spcBef>
              <a:spcAft>
                <a:spcPts val="0"/>
              </a:spcAft>
              <a:buSzPts val="1400"/>
              <a:buChar char="■"/>
              <a:defRPr/>
            </a:lvl6pPr>
            <a:lvl7pPr marL="3200320" lvl="6" indent="-317492">
              <a:spcBef>
                <a:spcPts val="0"/>
              </a:spcBef>
              <a:spcAft>
                <a:spcPts val="0"/>
              </a:spcAft>
              <a:buSzPts val="1400"/>
              <a:buChar char="●"/>
              <a:defRPr/>
            </a:lvl7pPr>
            <a:lvl8pPr marL="3657509" lvl="7" indent="-317492">
              <a:spcBef>
                <a:spcPts val="0"/>
              </a:spcBef>
              <a:spcAft>
                <a:spcPts val="0"/>
              </a:spcAft>
              <a:buSzPts val="1400"/>
              <a:buChar char="○"/>
              <a:defRPr/>
            </a:lvl8pPr>
            <a:lvl9pPr marL="4114697" lvl="8" indent="-317492">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189" lvl="0" indent="-228594">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189" lvl="0" indent="-342892" algn="ctr">
              <a:spcBef>
                <a:spcPts val="0"/>
              </a:spcBef>
              <a:spcAft>
                <a:spcPts val="0"/>
              </a:spcAft>
              <a:buSzPts val="1800"/>
              <a:buChar char="●"/>
              <a:defRPr/>
            </a:lvl1pPr>
            <a:lvl2pPr marL="914378" lvl="1" indent="-317492" algn="ctr">
              <a:spcBef>
                <a:spcPts val="0"/>
              </a:spcBef>
              <a:spcAft>
                <a:spcPts val="0"/>
              </a:spcAft>
              <a:buSzPts val="1400"/>
              <a:buChar char="○"/>
              <a:defRPr/>
            </a:lvl2pPr>
            <a:lvl3pPr marL="1371566" lvl="2" indent="-317492" algn="ctr">
              <a:spcBef>
                <a:spcPts val="0"/>
              </a:spcBef>
              <a:spcAft>
                <a:spcPts val="0"/>
              </a:spcAft>
              <a:buSzPts val="1400"/>
              <a:buChar char="■"/>
              <a:defRPr/>
            </a:lvl3pPr>
            <a:lvl4pPr marL="1828754" lvl="3" indent="-317492" algn="ctr">
              <a:spcBef>
                <a:spcPts val="0"/>
              </a:spcBef>
              <a:spcAft>
                <a:spcPts val="0"/>
              </a:spcAft>
              <a:buSzPts val="1400"/>
              <a:buChar char="●"/>
              <a:defRPr/>
            </a:lvl4pPr>
            <a:lvl5pPr marL="2285943" lvl="4" indent="-317492" algn="ctr">
              <a:spcBef>
                <a:spcPts val="0"/>
              </a:spcBef>
              <a:spcAft>
                <a:spcPts val="0"/>
              </a:spcAft>
              <a:buSzPts val="1400"/>
              <a:buChar char="○"/>
              <a:defRPr/>
            </a:lvl5pPr>
            <a:lvl6pPr marL="2743132" lvl="5" indent="-317492" algn="ctr">
              <a:spcBef>
                <a:spcPts val="0"/>
              </a:spcBef>
              <a:spcAft>
                <a:spcPts val="0"/>
              </a:spcAft>
              <a:buSzPts val="1400"/>
              <a:buChar char="■"/>
              <a:defRPr/>
            </a:lvl6pPr>
            <a:lvl7pPr marL="3200320" lvl="6" indent="-317492" algn="ctr">
              <a:spcBef>
                <a:spcPts val="0"/>
              </a:spcBef>
              <a:spcAft>
                <a:spcPts val="0"/>
              </a:spcAft>
              <a:buSzPts val="1400"/>
              <a:buChar char="●"/>
              <a:defRPr/>
            </a:lvl7pPr>
            <a:lvl8pPr marL="3657509" lvl="7" indent="-317492" algn="ctr">
              <a:spcBef>
                <a:spcPts val="0"/>
              </a:spcBef>
              <a:spcAft>
                <a:spcPts val="0"/>
              </a:spcAft>
              <a:buSzPts val="1400"/>
              <a:buChar char="○"/>
              <a:defRPr/>
            </a:lvl8pPr>
            <a:lvl9pPr marL="4114697" lvl="8" indent="-317492"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p>
            <a:fld id="{0104F993-25E2-634E-BAAE-979470ED3484}" type="datetimeFigureOut">
              <a:rPr lang="en-CN" smtClean="0"/>
              <a:t>09/27/2022</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p>
            <a:fld id="{6C74AF8F-34DA-FD49-A130-D08203732350}" type="slidenum">
              <a:rPr lang="en-CN" smtClean="0"/>
              <a:t>‹#›</a:t>
            </a:fld>
            <a:endParaRPr lang="en-CN"/>
          </a:p>
        </p:txBody>
      </p:sp>
    </p:spTree>
    <p:extLst>
      <p:ext uri="{BB962C8B-B14F-4D97-AF65-F5344CB8AC3E}">
        <p14:creationId xmlns:p14="http://schemas.microsoft.com/office/powerpoint/2010/main" val="1145179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9/27/2022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9/27/2022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9/27/2022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9/27/2022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189" lvl="0" indent="-342892">
              <a:spcBef>
                <a:spcPts val="0"/>
              </a:spcBef>
              <a:spcAft>
                <a:spcPts val="0"/>
              </a:spcAft>
              <a:buSzPts val="1800"/>
              <a:buChar char="●"/>
              <a:defRPr/>
            </a:lvl1pPr>
            <a:lvl2pPr marL="914378" lvl="1" indent="-317492">
              <a:spcBef>
                <a:spcPts val="0"/>
              </a:spcBef>
              <a:spcAft>
                <a:spcPts val="0"/>
              </a:spcAft>
              <a:buSzPts val="1400"/>
              <a:buChar char="○"/>
              <a:defRPr/>
            </a:lvl2pPr>
            <a:lvl3pPr marL="1371566" lvl="2" indent="-317492">
              <a:spcBef>
                <a:spcPts val="0"/>
              </a:spcBef>
              <a:spcAft>
                <a:spcPts val="0"/>
              </a:spcAft>
              <a:buSzPts val="1400"/>
              <a:buChar char="■"/>
              <a:defRPr/>
            </a:lvl3pPr>
            <a:lvl4pPr marL="1828754" lvl="3" indent="-317492">
              <a:spcBef>
                <a:spcPts val="0"/>
              </a:spcBef>
              <a:spcAft>
                <a:spcPts val="0"/>
              </a:spcAft>
              <a:buSzPts val="1400"/>
              <a:buChar char="●"/>
              <a:defRPr/>
            </a:lvl4pPr>
            <a:lvl5pPr marL="2285943" lvl="4" indent="-317492">
              <a:spcBef>
                <a:spcPts val="0"/>
              </a:spcBef>
              <a:spcAft>
                <a:spcPts val="0"/>
              </a:spcAft>
              <a:buSzPts val="1400"/>
              <a:buChar char="○"/>
              <a:defRPr/>
            </a:lvl5pPr>
            <a:lvl6pPr marL="2743132" lvl="5" indent="-317492">
              <a:spcBef>
                <a:spcPts val="0"/>
              </a:spcBef>
              <a:spcAft>
                <a:spcPts val="0"/>
              </a:spcAft>
              <a:buSzPts val="1400"/>
              <a:buChar char="■"/>
              <a:defRPr/>
            </a:lvl6pPr>
            <a:lvl7pPr marL="3200320" lvl="6" indent="-317492">
              <a:spcBef>
                <a:spcPts val="0"/>
              </a:spcBef>
              <a:spcAft>
                <a:spcPts val="0"/>
              </a:spcAft>
              <a:buSzPts val="1400"/>
              <a:buChar char="●"/>
              <a:defRPr/>
            </a:lvl7pPr>
            <a:lvl8pPr marL="3657509" lvl="7" indent="-317492">
              <a:spcBef>
                <a:spcPts val="0"/>
              </a:spcBef>
              <a:spcAft>
                <a:spcPts val="0"/>
              </a:spcAft>
              <a:buSzPts val="1400"/>
              <a:buChar char="○"/>
              <a:defRPr/>
            </a:lvl8pPr>
            <a:lvl9pPr marL="4114697" lvl="8" indent="-317492">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21" name="Google Shape;21;p4"/>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FE1A1-0587-D518-1DA8-DFAB577B2A1A}"/>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52A022B5-0305-340B-E524-0BB4F37A37A0}"/>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36CCD31-6FEF-5F96-F120-91DD1B4BD6F2}"/>
              </a:ext>
            </a:extLst>
          </p:cNvPr>
          <p:cNvSpPr>
            <a:spLocks noGrp="1"/>
          </p:cNvSpPr>
          <p:nvPr>
            <p:ph type="dt" sz="half" idx="10"/>
          </p:nvPr>
        </p:nvSpPr>
        <p:spPr/>
        <p:txBody>
          <a:bodyPr/>
          <a:lstStyle/>
          <a:p>
            <a:fld id="{E11A4FD1-15E3-4107-8C7A-6A7F597B5AC6}" type="datetimeFigureOut">
              <a:rPr lang="en-US" smtClean="0"/>
              <a:t>9/27/2022</a:t>
            </a:fld>
            <a:endParaRPr lang="en-US"/>
          </a:p>
        </p:txBody>
      </p:sp>
      <p:sp>
        <p:nvSpPr>
          <p:cNvPr id="5" name="Footer Placeholder 4">
            <a:extLst>
              <a:ext uri="{FF2B5EF4-FFF2-40B4-BE49-F238E27FC236}">
                <a16:creationId xmlns:a16="http://schemas.microsoft.com/office/drawing/2014/main" id="{33FDFDFB-F1AE-7274-512F-CF086B553B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307587-E720-165F-6448-FFEB724121B1}"/>
              </a:ext>
            </a:extLst>
          </p:cNvPr>
          <p:cNvSpPr>
            <a:spLocks noGrp="1"/>
          </p:cNvSpPr>
          <p:nvPr>
            <p:ph type="sldNum" sz="quarter" idx="12"/>
          </p:nvPr>
        </p:nvSpPr>
        <p:spPr/>
        <p:txBody>
          <a:bodyPr/>
          <a:lstStyle/>
          <a:p>
            <a:fld id="{DF95A4D9-7742-4C26-A1B3-02FBF065872F}" type="slidenum">
              <a:rPr lang="en-US" smtClean="0"/>
              <a:t>‹#›</a:t>
            </a:fld>
            <a:endParaRPr lang="en-US"/>
          </a:p>
        </p:txBody>
      </p:sp>
    </p:spTree>
    <p:extLst>
      <p:ext uri="{BB962C8B-B14F-4D97-AF65-F5344CB8AC3E}">
        <p14:creationId xmlns:p14="http://schemas.microsoft.com/office/powerpoint/2010/main" val="1785322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1830C-0EEF-B9D8-5CF5-D245755790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1F2588-DDAC-DB6B-4682-8ABEEC1CE5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62E1FA-0A48-A48D-39DA-0F58E6417E1B}"/>
              </a:ext>
            </a:extLst>
          </p:cNvPr>
          <p:cNvSpPr>
            <a:spLocks noGrp="1"/>
          </p:cNvSpPr>
          <p:nvPr>
            <p:ph type="dt" sz="half" idx="10"/>
          </p:nvPr>
        </p:nvSpPr>
        <p:spPr/>
        <p:txBody>
          <a:bodyPr/>
          <a:lstStyle/>
          <a:p>
            <a:fld id="{E11A4FD1-15E3-4107-8C7A-6A7F597B5AC6}" type="datetimeFigureOut">
              <a:rPr lang="en-US" smtClean="0"/>
              <a:t>9/27/2022</a:t>
            </a:fld>
            <a:endParaRPr lang="en-US"/>
          </a:p>
        </p:txBody>
      </p:sp>
      <p:sp>
        <p:nvSpPr>
          <p:cNvPr id="5" name="Footer Placeholder 4">
            <a:extLst>
              <a:ext uri="{FF2B5EF4-FFF2-40B4-BE49-F238E27FC236}">
                <a16:creationId xmlns:a16="http://schemas.microsoft.com/office/drawing/2014/main" id="{4A483DBB-44B6-0F04-6943-CF5A594499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F46BB6-E227-E020-513C-C1957006B492}"/>
              </a:ext>
            </a:extLst>
          </p:cNvPr>
          <p:cNvSpPr>
            <a:spLocks noGrp="1"/>
          </p:cNvSpPr>
          <p:nvPr>
            <p:ph type="sldNum" sz="quarter" idx="12"/>
          </p:nvPr>
        </p:nvSpPr>
        <p:spPr/>
        <p:txBody>
          <a:bodyPr/>
          <a:lstStyle/>
          <a:p>
            <a:fld id="{DF95A4D9-7742-4C26-A1B3-02FBF065872F}" type="slidenum">
              <a:rPr lang="en-US" smtClean="0"/>
              <a:t>‹#›</a:t>
            </a:fld>
            <a:endParaRPr lang="en-US"/>
          </a:p>
        </p:txBody>
      </p:sp>
    </p:spTree>
    <p:extLst>
      <p:ext uri="{BB962C8B-B14F-4D97-AF65-F5344CB8AC3E}">
        <p14:creationId xmlns:p14="http://schemas.microsoft.com/office/powerpoint/2010/main" val="42392441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9B13A-C31F-33C3-5AC9-EFD3A3D8AD43}"/>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786CD443-CB8F-F3FE-B87F-EB40F1B2EF81}"/>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442A4E-6ADA-72D2-F9E0-283A43492415}"/>
              </a:ext>
            </a:extLst>
          </p:cNvPr>
          <p:cNvSpPr>
            <a:spLocks noGrp="1"/>
          </p:cNvSpPr>
          <p:nvPr>
            <p:ph type="dt" sz="half" idx="10"/>
          </p:nvPr>
        </p:nvSpPr>
        <p:spPr/>
        <p:txBody>
          <a:bodyPr/>
          <a:lstStyle/>
          <a:p>
            <a:fld id="{E11A4FD1-15E3-4107-8C7A-6A7F597B5AC6}" type="datetimeFigureOut">
              <a:rPr lang="en-US" smtClean="0"/>
              <a:t>9/27/2022</a:t>
            </a:fld>
            <a:endParaRPr lang="en-US"/>
          </a:p>
        </p:txBody>
      </p:sp>
      <p:sp>
        <p:nvSpPr>
          <p:cNvPr id="5" name="Footer Placeholder 4">
            <a:extLst>
              <a:ext uri="{FF2B5EF4-FFF2-40B4-BE49-F238E27FC236}">
                <a16:creationId xmlns:a16="http://schemas.microsoft.com/office/drawing/2014/main" id="{BE93DF10-9566-0470-A7EB-5C6F65AC04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D065F4-DE42-2434-415B-B813B80D9729}"/>
              </a:ext>
            </a:extLst>
          </p:cNvPr>
          <p:cNvSpPr>
            <a:spLocks noGrp="1"/>
          </p:cNvSpPr>
          <p:nvPr>
            <p:ph type="sldNum" sz="quarter" idx="12"/>
          </p:nvPr>
        </p:nvSpPr>
        <p:spPr/>
        <p:txBody>
          <a:bodyPr/>
          <a:lstStyle/>
          <a:p>
            <a:fld id="{DF95A4D9-7742-4C26-A1B3-02FBF065872F}" type="slidenum">
              <a:rPr lang="en-US" smtClean="0"/>
              <a:t>‹#›</a:t>
            </a:fld>
            <a:endParaRPr lang="en-US"/>
          </a:p>
        </p:txBody>
      </p:sp>
    </p:spTree>
    <p:extLst>
      <p:ext uri="{BB962C8B-B14F-4D97-AF65-F5344CB8AC3E}">
        <p14:creationId xmlns:p14="http://schemas.microsoft.com/office/powerpoint/2010/main" val="16748118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66FC4-B307-F2F3-8B3C-AA4BDD9EF8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9A1961-CD31-AE54-632C-F6696942B623}"/>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88B71D-FBB5-487B-69E9-8BAF347EA673}"/>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886171-884E-F2E0-AA0C-9E6C9EAD3CE2}"/>
              </a:ext>
            </a:extLst>
          </p:cNvPr>
          <p:cNvSpPr>
            <a:spLocks noGrp="1"/>
          </p:cNvSpPr>
          <p:nvPr>
            <p:ph type="dt" sz="half" idx="10"/>
          </p:nvPr>
        </p:nvSpPr>
        <p:spPr/>
        <p:txBody>
          <a:bodyPr/>
          <a:lstStyle/>
          <a:p>
            <a:fld id="{E11A4FD1-15E3-4107-8C7A-6A7F597B5AC6}" type="datetimeFigureOut">
              <a:rPr lang="en-US" smtClean="0"/>
              <a:t>9/27/2022</a:t>
            </a:fld>
            <a:endParaRPr lang="en-US"/>
          </a:p>
        </p:txBody>
      </p:sp>
      <p:sp>
        <p:nvSpPr>
          <p:cNvPr id="6" name="Footer Placeholder 5">
            <a:extLst>
              <a:ext uri="{FF2B5EF4-FFF2-40B4-BE49-F238E27FC236}">
                <a16:creationId xmlns:a16="http://schemas.microsoft.com/office/drawing/2014/main" id="{90E71EE0-D172-B19E-18F3-3911D963E3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3CFA6-4F72-302B-4553-471B21C38976}"/>
              </a:ext>
            </a:extLst>
          </p:cNvPr>
          <p:cNvSpPr>
            <a:spLocks noGrp="1"/>
          </p:cNvSpPr>
          <p:nvPr>
            <p:ph type="sldNum" sz="quarter" idx="12"/>
          </p:nvPr>
        </p:nvSpPr>
        <p:spPr/>
        <p:txBody>
          <a:bodyPr/>
          <a:lstStyle/>
          <a:p>
            <a:fld id="{DF95A4D9-7742-4C26-A1B3-02FBF065872F}" type="slidenum">
              <a:rPr lang="en-US" smtClean="0"/>
              <a:t>‹#›</a:t>
            </a:fld>
            <a:endParaRPr lang="en-US"/>
          </a:p>
        </p:txBody>
      </p:sp>
    </p:spTree>
    <p:extLst>
      <p:ext uri="{BB962C8B-B14F-4D97-AF65-F5344CB8AC3E}">
        <p14:creationId xmlns:p14="http://schemas.microsoft.com/office/powerpoint/2010/main" val="29338485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27E2-200B-04F7-21A2-CEF1B4647677}"/>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8F937D-F26B-9FB8-509B-D5A9477509F1}"/>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62E98AB-01D7-60A4-63A2-4235A4B2BA86}"/>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C5E5C3-94C8-6035-051C-35EA624C7371}"/>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6CBE7FB7-59F2-6A0C-145A-1AB5EA379C0B}"/>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B78720-A671-C31A-D75D-EED694CE3997}"/>
              </a:ext>
            </a:extLst>
          </p:cNvPr>
          <p:cNvSpPr>
            <a:spLocks noGrp="1"/>
          </p:cNvSpPr>
          <p:nvPr>
            <p:ph type="dt" sz="half" idx="10"/>
          </p:nvPr>
        </p:nvSpPr>
        <p:spPr/>
        <p:txBody>
          <a:bodyPr/>
          <a:lstStyle/>
          <a:p>
            <a:fld id="{E11A4FD1-15E3-4107-8C7A-6A7F597B5AC6}" type="datetimeFigureOut">
              <a:rPr lang="en-US" smtClean="0"/>
              <a:t>9/27/2022</a:t>
            </a:fld>
            <a:endParaRPr lang="en-US"/>
          </a:p>
        </p:txBody>
      </p:sp>
      <p:sp>
        <p:nvSpPr>
          <p:cNvPr id="8" name="Footer Placeholder 7">
            <a:extLst>
              <a:ext uri="{FF2B5EF4-FFF2-40B4-BE49-F238E27FC236}">
                <a16:creationId xmlns:a16="http://schemas.microsoft.com/office/drawing/2014/main" id="{685BC851-56F1-9667-264D-5324D2B7EE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79FDE3-56C7-B68C-C5C6-A161FF40CE7B}"/>
              </a:ext>
            </a:extLst>
          </p:cNvPr>
          <p:cNvSpPr>
            <a:spLocks noGrp="1"/>
          </p:cNvSpPr>
          <p:nvPr>
            <p:ph type="sldNum" sz="quarter" idx="12"/>
          </p:nvPr>
        </p:nvSpPr>
        <p:spPr/>
        <p:txBody>
          <a:bodyPr/>
          <a:lstStyle/>
          <a:p>
            <a:fld id="{DF95A4D9-7742-4C26-A1B3-02FBF065872F}" type="slidenum">
              <a:rPr lang="en-US" smtClean="0"/>
              <a:t>‹#›</a:t>
            </a:fld>
            <a:endParaRPr lang="en-US"/>
          </a:p>
        </p:txBody>
      </p:sp>
    </p:spTree>
    <p:extLst>
      <p:ext uri="{BB962C8B-B14F-4D97-AF65-F5344CB8AC3E}">
        <p14:creationId xmlns:p14="http://schemas.microsoft.com/office/powerpoint/2010/main" val="339133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48503-34CD-C708-D602-1E5914C85ED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BE4F2C6-EAE6-C6AE-C40D-97869F2A765C}"/>
              </a:ext>
            </a:extLst>
          </p:cNvPr>
          <p:cNvSpPr>
            <a:spLocks noGrp="1"/>
          </p:cNvSpPr>
          <p:nvPr>
            <p:ph type="dt" sz="half" idx="10"/>
          </p:nvPr>
        </p:nvSpPr>
        <p:spPr/>
        <p:txBody>
          <a:bodyPr/>
          <a:lstStyle/>
          <a:p>
            <a:fld id="{E11A4FD1-15E3-4107-8C7A-6A7F597B5AC6}" type="datetimeFigureOut">
              <a:rPr lang="en-US" smtClean="0"/>
              <a:t>9/27/2022</a:t>
            </a:fld>
            <a:endParaRPr lang="en-US"/>
          </a:p>
        </p:txBody>
      </p:sp>
      <p:sp>
        <p:nvSpPr>
          <p:cNvPr id="4" name="Footer Placeholder 3">
            <a:extLst>
              <a:ext uri="{FF2B5EF4-FFF2-40B4-BE49-F238E27FC236}">
                <a16:creationId xmlns:a16="http://schemas.microsoft.com/office/drawing/2014/main" id="{122B4B44-30DA-79C0-F8AC-7FEA83E76D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B37CC99-0518-FE7F-3AD4-DE7A463DA70C}"/>
              </a:ext>
            </a:extLst>
          </p:cNvPr>
          <p:cNvSpPr>
            <a:spLocks noGrp="1"/>
          </p:cNvSpPr>
          <p:nvPr>
            <p:ph type="sldNum" sz="quarter" idx="12"/>
          </p:nvPr>
        </p:nvSpPr>
        <p:spPr/>
        <p:txBody>
          <a:bodyPr/>
          <a:lstStyle/>
          <a:p>
            <a:fld id="{DF95A4D9-7742-4C26-A1B3-02FBF065872F}" type="slidenum">
              <a:rPr lang="en-US" smtClean="0"/>
              <a:t>‹#›</a:t>
            </a:fld>
            <a:endParaRPr lang="en-US"/>
          </a:p>
        </p:txBody>
      </p:sp>
    </p:spTree>
    <p:extLst>
      <p:ext uri="{BB962C8B-B14F-4D97-AF65-F5344CB8AC3E}">
        <p14:creationId xmlns:p14="http://schemas.microsoft.com/office/powerpoint/2010/main" val="36444806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3A603A-A60C-C406-856F-7C5699DD9FD6}"/>
              </a:ext>
            </a:extLst>
          </p:cNvPr>
          <p:cNvSpPr>
            <a:spLocks noGrp="1"/>
          </p:cNvSpPr>
          <p:nvPr>
            <p:ph type="dt" sz="half" idx="10"/>
          </p:nvPr>
        </p:nvSpPr>
        <p:spPr/>
        <p:txBody>
          <a:bodyPr/>
          <a:lstStyle/>
          <a:p>
            <a:fld id="{E11A4FD1-15E3-4107-8C7A-6A7F597B5AC6}" type="datetimeFigureOut">
              <a:rPr lang="en-US" smtClean="0"/>
              <a:t>9/27/2022</a:t>
            </a:fld>
            <a:endParaRPr lang="en-US"/>
          </a:p>
        </p:txBody>
      </p:sp>
      <p:sp>
        <p:nvSpPr>
          <p:cNvPr id="3" name="Footer Placeholder 2">
            <a:extLst>
              <a:ext uri="{FF2B5EF4-FFF2-40B4-BE49-F238E27FC236}">
                <a16:creationId xmlns:a16="http://schemas.microsoft.com/office/drawing/2014/main" id="{A9D06DDC-CC3C-4574-ABD0-09D5F67FD90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B87083B-CADF-733C-7A68-78DF5EE6B653}"/>
              </a:ext>
            </a:extLst>
          </p:cNvPr>
          <p:cNvSpPr>
            <a:spLocks noGrp="1"/>
          </p:cNvSpPr>
          <p:nvPr>
            <p:ph type="sldNum" sz="quarter" idx="12"/>
          </p:nvPr>
        </p:nvSpPr>
        <p:spPr/>
        <p:txBody>
          <a:bodyPr/>
          <a:lstStyle/>
          <a:p>
            <a:fld id="{DF95A4D9-7742-4C26-A1B3-02FBF065872F}" type="slidenum">
              <a:rPr lang="en-US" smtClean="0"/>
              <a:t>‹#›</a:t>
            </a:fld>
            <a:endParaRPr lang="en-US"/>
          </a:p>
        </p:txBody>
      </p:sp>
    </p:spTree>
    <p:extLst>
      <p:ext uri="{BB962C8B-B14F-4D97-AF65-F5344CB8AC3E}">
        <p14:creationId xmlns:p14="http://schemas.microsoft.com/office/powerpoint/2010/main" val="138854078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4C6A5-1A7F-9B09-4D58-228A190652A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E6047EE8-4146-78B9-8D72-5257C497802C}"/>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BDAB67-1DA5-47C7-4635-468C6E245A6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B9BB4E26-4C3C-FB17-BECA-F8BED684B0EB}"/>
              </a:ext>
            </a:extLst>
          </p:cNvPr>
          <p:cNvSpPr>
            <a:spLocks noGrp="1"/>
          </p:cNvSpPr>
          <p:nvPr>
            <p:ph type="dt" sz="half" idx="10"/>
          </p:nvPr>
        </p:nvSpPr>
        <p:spPr/>
        <p:txBody>
          <a:bodyPr/>
          <a:lstStyle/>
          <a:p>
            <a:fld id="{E11A4FD1-15E3-4107-8C7A-6A7F597B5AC6}" type="datetimeFigureOut">
              <a:rPr lang="en-US" smtClean="0"/>
              <a:t>9/27/2022</a:t>
            </a:fld>
            <a:endParaRPr lang="en-US"/>
          </a:p>
        </p:txBody>
      </p:sp>
      <p:sp>
        <p:nvSpPr>
          <p:cNvPr id="6" name="Footer Placeholder 5">
            <a:extLst>
              <a:ext uri="{FF2B5EF4-FFF2-40B4-BE49-F238E27FC236}">
                <a16:creationId xmlns:a16="http://schemas.microsoft.com/office/drawing/2014/main" id="{73AEBA4C-3130-DD5B-9132-D6C516D05B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E6EC76-A8D5-F276-CC36-C85523759ABA}"/>
              </a:ext>
            </a:extLst>
          </p:cNvPr>
          <p:cNvSpPr>
            <a:spLocks noGrp="1"/>
          </p:cNvSpPr>
          <p:nvPr>
            <p:ph type="sldNum" sz="quarter" idx="12"/>
          </p:nvPr>
        </p:nvSpPr>
        <p:spPr/>
        <p:txBody>
          <a:bodyPr/>
          <a:lstStyle/>
          <a:p>
            <a:fld id="{DF95A4D9-7742-4C26-A1B3-02FBF065872F}" type="slidenum">
              <a:rPr lang="en-US" smtClean="0"/>
              <a:t>‹#›</a:t>
            </a:fld>
            <a:endParaRPr lang="en-US"/>
          </a:p>
        </p:txBody>
      </p:sp>
    </p:spTree>
    <p:extLst>
      <p:ext uri="{BB962C8B-B14F-4D97-AF65-F5344CB8AC3E}">
        <p14:creationId xmlns:p14="http://schemas.microsoft.com/office/powerpoint/2010/main" val="2023358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007CC-EA2B-606E-477A-3532E3C9BA31}"/>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1B9C6167-9DDC-549B-FEAC-FB9113B84B48}"/>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56AA927E-BFCC-04F6-B116-55863FB79DC3}"/>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86FE060-5E7C-9A0A-7399-816BB81EB3AE}"/>
              </a:ext>
            </a:extLst>
          </p:cNvPr>
          <p:cNvSpPr>
            <a:spLocks noGrp="1"/>
          </p:cNvSpPr>
          <p:nvPr>
            <p:ph type="dt" sz="half" idx="10"/>
          </p:nvPr>
        </p:nvSpPr>
        <p:spPr/>
        <p:txBody>
          <a:bodyPr/>
          <a:lstStyle/>
          <a:p>
            <a:fld id="{E11A4FD1-15E3-4107-8C7A-6A7F597B5AC6}" type="datetimeFigureOut">
              <a:rPr lang="en-US" smtClean="0"/>
              <a:t>9/27/2022</a:t>
            </a:fld>
            <a:endParaRPr lang="en-US"/>
          </a:p>
        </p:txBody>
      </p:sp>
      <p:sp>
        <p:nvSpPr>
          <p:cNvPr id="6" name="Footer Placeholder 5">
            <a:extLst>
              <a:ext uri="{FF2B5EF4-FFF2-40B4-BE49-F238E27FC236}">
                <a16:creationId xmlns:a16="http://schemas.microsoft.com/office/drawing/2014/main" id="{04ACA557-04F1-FEA9-A342-03528EED4B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9AA1B8-A209-A1A0-CB9D-D67429CFF34D}"/>
              </a:ext>
            </a:extLst>
          </p:cNvPr>
          <p:cNvSpPr>
            <a:spLocks noGrp="1"/>
          </p:cNvSpPr>
          <p:nvPr>
            <p:ph type="sldNum" sz="quarter" idx="12"/>
          </p:nvPr>
        </p:nvSpPr>
        <p:spPr/>
        <p:txBody>
          <a:bodyPr/>
          <a:lstStyle/>
          <a:p>
            <a:fld id="{DF95A4D9-7742-4C26-A1B3-02FBF065872F}" type="slidenum">
              <a:rPr lang="en-US" smtClean="0"/>
              <a:t>‹#›</a:t>
            </a:fld>
            <a:endParaRPr lang="en-US"/>
          </a:p>
        </p:txBody>
      </p:sp>
    </p:spTree>
    <p:extLst>
      <p:ext uri="{BB962C8B-B14F-4D97-AF65-F5344CB8AC3E}">
        <p14:creationId xmlns:p14="http://schemas.microsoft.com/office/powerpoint/2010/main" val="1872415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189" lvl="0" indent="-317492">
              <a:spcBef>
                <a:spcPts val="0"/>
              </a:spcBef>
              <a:spcAft>
                <a:spcPts val="0"/>
              </a:spcAft>
              <a:buSzPts val="1400"/>
              <a:buChar char="●"/>
              <a:defRPr sz="14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189" lvl="0" indent="-317492">
              <a:spcBef>
                <a:spcPts val="0"/>
              </a:spcBef>
              <a:spcAft>
                <a:spcPts val="0"/>
              </a:spcAft>
              <a:buSzPts val="1400"/>
              <a:buChar char="●"/>
              <a:defRPr sz="14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27" name="Google Shape;27;p5"/>
          <p:cNvSpPr txBox="1">
            <a:spLocks noGrp="1"/>
          </p:cNvSpPr>
          <p:nvPr>
            <p:ph type="body" idx="3"/>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1887E-5F2E-6BDB-5E84-12813D2BFA1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43EA5B-FFB8-BF36-3091-866E2404C5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BB73DA-8220-7C6B-C710-AEF106DE00E0}"/>
              </a:ext>
            </a:extLst>
          </p:cNvPr>
          <p:cNvSpPr>
            <a:spLocks noGrp="1"/>
          </p:cNvSpPr>
          <p:nvPr>
            <p:ph type="dt" sz="half" idx="10"/>
          </p:nvPr>
        </p:nvSpPr>
        <p:spPr/>
        <p:txBody>
          <a:bodyPr/>
          <a:lstStyle/>
          <a:p>
            <a:fld id="{E11A4FD1-15E3-4107-8C7A-6A7F597B5AC6}" type="datetimeFigureOut">
              <a:rPr lang="en-US" smtClean="0"/>
              <a:t>9/27/2022</a:t>
            </a:fld>
            <a:endParaRPr lang="en-US"/>
          </a:p>
        </p:txBody>
      </p:sp>
      <p:sp>
        <p:nvSpPr>
          <p:cNvPr id="5" name="Footer Placeholder 4">
            <a:extLst>
              <a:ext uri="{FF2B5EF4-FFF2-40B4-BE49-F238E27FC236}">
                <a16:creationId xmlns:a16="http://schemas.microsoft.com/office/drawing/2014/main" id="{60AD1035-97F5-253A-6385-CDC7FE0720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5660E9-98A4-D492-7F70-ED9A58BF63EC}"/>
              </a:ext>
            </a:extLst>
          </p:cNvPr>
          <p:cNvSpPr>
            <a:spLocks noGrp="1"/>
          </p:cNvSpPr>
          <p:nvPr>
            <p:ph type="sldNum" sz="quarter" idx="12"/>
          </p:nvPr>
        </p:nvSpPr>
        <p:spPr/>
        <p:txBody>
          <a:bodyPr/>
          <a:lstStyle/>
          <a:p>
            <a:fld id="{DF95A4D9-7742-4C26-A1B3-02FBF065872F}" type="slidenum">
              <a:rPr lang="en-US" smtClean="0"/>
              <a:t>‹#›</a:t>
            </a:fld>
            <a:endParaRPr lang="en-US"/>
          </a:p>
        </p:txBody>
      </p:sp>
    </p:spTree>
    <p:extLst>
      <p:ext uri="{BB962C8B-B14F-4D97-AF65-F5344CB8AC3E}">
        <p14:creationId xmlns:p14="http://schemas.microsoft.com/office/powerpoint/2010/main" val="428608386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7CA3D9-01C8-DA37-DB90-71584FAD6106}"/>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67A968-E8D6-7563-0E08-747062D50028}"/>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1B8976-4DB3-4BCA-32AB-1FA208E71AE1}"/>
              </a:ext>
            </a:extLst>
          </p:cNvPr>
          <p:cNvSpPr>
            <a:spLocks noGrp="1"/>
          </p:cNvSpPr>
          <p:nvPr>
            <p:ph type="dt" sz="half" idx="10"/>
          </p:nvPr>
        </p:nvSpPr>
        <p:spPr/>
        <p:txBody>
          <a:bodyPr/>
          <a:lstStyle/>
          <a:p>
            <a:fld id="{E11A4FD1-15E3-4107-8C7A-6A7F597B5AC6}" type="datetimeFigureOut">
              <a:rPr lang="en-US" smtClean="0"/>
              <a:t>9/27/2022</a:t>
            </a:fld>
            <a:endParaRPr lang="en-US"/>
          </a:p>
        </p:txBody>
      </p:sp>
      <p:sp>
        <p:nvSpPr>
          <p:cNvPr id="5" name="Footer Placeholder 4">
            <a:extLst>
              <a:ext uri="{FF2B5EF4-FFF2-40B4-BE49-F238E27FC236}">
                <a16:creationId xmlns:a16="http://schemas.microsoft.com/office/drawing/2014/main" id="{19B815D2-807C-079D-4673-FF0AB3D8AB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5BDCDB-0376-1220-D68F-053B0CC7DF0D}"/>
              </a:ext>
            </a:extLst>
          </p:cNvPr>
          <p:cNvSpPr>
            <a:spLocks noGrp="1"/>
          </p:cNvSpPr>
          <p:nvPr>
            <p:ph type="sldNum" sz="quarter" idx="12"/>
          </p:nvPr>
        </p:nvSpPr>
        <p:spPr/>
        <p:txBody>
          <a:bodyPr/>
          <a:lstStyle/>
          <a:p>
            <a:fld id="{DF95A4D9-7742-4C26-A1B3-02FBF065872F}" type="slidenum">
              <a:rPr lang="en-US" smtClean="0"/>
              <a:t>‹#›</a:t>
            </a:fld>
            <a:endParaRPr lang="en-US"/>
          </a:p>
        </p:txBody>
      </p:sp>
    </p:spTree>
    <p:extLst>
      <p:ext uri="{BB962C8B-B14F-4D97-AF65-F5344CB8AC3E}">
        <p14:creationId xmlns:p14="http://schemas.microsoft.com/office/powerpoint/2010/main" val="386282125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189" lvl="0" indent="-342892">
              <a:spcBef>
                <a:spcPts val="0"/>
              </a:spcBef>
              <a:spcAft>
                <a:spcPts val="0"/>
              </a:spcAft>
              <a:buSzPts val="1800"/>
              <a:buChar char="●"/>
              <a:defRPr/>
            </a:lvl1pPr>
            <a:lvl2pPr marL="914378" lvl="1" indent="-317492">
              <a:spcBef>
                <a:spcPts val="0"/>
              </a:spcBef>
              <a:spcAft>
                <a:spcPts val="0"/>
              </a:spcAft>
              <a:buSzPts val="1400"/>
              <a:buChar char="○"/>
              <a:defRPr/>
            </a:lvl2pPr>
            <a:lvl3pPr marL="1371566" lvl="2" indent="-317492">
              <a:spcBef>
                <a:spcPts val="0"/>
              </a:spcBef>
              <a:spcAft>
                <a:spcPts val="0"/>
              </a:spcAft>
              <a:buSzPts val="1400"/>
              <a:buChar char="■"/>
              <a:defRPr/>
            </a:lvl3pPr>
            <a:lvl4pPr marL="1828754" lvl="3" indent="-317492">
              <a:spcBef>
                <a:spcPts val="0"/>
              </a:spcBef>
              <a:spcAft>
                <a:spcPts val="0"/>
              </a:spcAft>
              <a:buSzPts val="1400"/>
              <a:buChar char="●"/>
              <a:defRPr/>
            </a:lvl4pPr>
            <a:lvl5pPr marL="2285943" lvl="4" indent="-317492">
              <a:spcBef>
                <a:spcPts val="0"/>
              </a:spcBef>
              <a:spcAft>
                <a:spcPts val="0"/>
              </a:spcAft>
              <a:buSzPts val="1400"/>
              <a:buChar char="○"/>
              <a:defRPr/>
            </a:lvl5pPr>
            <a:lvl6pPr marL="2743132" lvl="5" indent="-317492">
              <a:spcBef>
                <a:spcPts val="0"/>
              </a:spcBef>
              <a:spcAft>
                <a:spcPts val="0"/>
              </a:spcAft>
              <a:buSzPts val="1400"/>
              <a:buChar char="■"/>
              <a:defRPr/>
            </a:lvl6pPr>
            <a:lvl7pPr marL="3200320" lvl="6" indent="-317492">
              <a:spcBef>
                <a:spcPts val="0"/>
              </a:spcBef>
              <a:spcAft>
                <a:spcPts val="0"/>
              </a:spcAft>
              <a:buSzPts val="1400"/>
              <a:buChar char="●"/>
              <a:defRPr/>
            </a:lvl7pPr>
            <a:lvl8pPr marL="3657509" lvl="7" indent="-317492">
              <a:spcBef>
                <a:spcPts val="0"/>
              </a:spcBef>
              <a:spcAft>
                <a:spcPts val="0"/>
              </a:spcAft>
              <a:buSzPts val="1400"/>
              <a:buChar char="○"/>
              <a:defRPr/>
            </a:lvl8pPr>
            <a:lvl9pPr marL="4114697" lvl="8" indent="-317492">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21" name="Google Shape;21;p4"/>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extLst>
      <p:ext uri="{BB962C8B-B14F-4D97-AF65-F5344CB8AC3E}">
        <p14:creationId xmlns:p14="http://schemas.microsoft.com/office/powerpoint/2010/main" val="1520625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189" lvl="0" indent="-304793">
              <a:spcBef>
                <a:spcPts val="0"/>
              </a:spcBef>
              <a:spcAft>
                <a:spcPts val="0"/>
              </a:spcAft>
              <a:buSzPts val="1200"/>
              <a:buChar char="●"/>
              <a:defRPr sz="12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1" name="Google Shape;21;p4"/>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7" name="Google Shape;27;p5"/>
          <p:cNvSpPr txBox="1">
            <a:spLocks noGrp="1"/>
          </p:cNvSpPr>
          <p:nvPr>
            <p:ph type="body" idx="3"/>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theme" Target="../theme/theme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Corbel"/>
              <a:buNone/>
              <a:defRPr sz="2800">
                <a:solidFill>
                  <a:schemeClr val="dk1"/>
                </a:solidFill>
                <a:latin typeface="Corbel"/>
                <a:ea typeface="Corbel"/>
                <a:cs typeface="Corbel"/>
                <a:sym typeface="Corbe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Corbel"/>
              <a:buChar char="●"/>
              <a:defRPr sz="1800">
                <a:solidFill>
                  <a:schemeClr val="dk2"/>
                </a:solidFill>
                <a:latin typeface="Corbel"/>
                <a:ea typeface="Corbel"/>
                <a:cs typeface="Corbel"/>
                <a:sym typeface="Corbel"/>
              </a:defRPr>
            </a:lvl1pPr>
            <a:lvl2pPr marL="914400" lvl="1"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2pPr>
            <a:lvl3pPr marL="1371600" lvl="2"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3pPr>
            <a:lvl4pPr marL="1828800" lvl="3"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4pPr>
            <a:lvl5pPr marL="2286000" lvl="4"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5pPr>
            <a:lvl6pPr marL="2743200" lvl="5"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6pPr>
            <a:lvl7pPr marL="3200400" lvl="6"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7pPr>
            <a:lvl8pPr marL="3657600" lvl="7"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8pPr>
            <a:lvl9pPr marL="4114800" lvl="8"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 id="2147483650" r:id="rId3"/>
    <p:sldLayoutId id="2147483651" r:id="rId4"/>
    <p:sldLayoutId id="2147483652" r:id="rId5"/>
    <p:sldLayoutId id="2147483653" r:id="rId6"/>
    <p:sldLayoutId id="2147483675" r:id="rId7"/>
    <p:sldLayoutId id="2147483676" r:id="rId8"/>
    <p:sldLayoutId id="2147483677" r:id="rId9"/>
    <p:sldLayoutId id="2147483678" r:id="rId10"/>
    <p:sldLayoutId id="2147483679" r:id="rId11"/>
    <p:sldLayoutId id="2147483655" r:id="rId12"/>
    <p:sldLayoutId id="2147483656" r:id="rId13"/>
    <p:sldLayoutId id="2147483657" r:id="rId14"/>
    <p:sldLayoutId id="2147483680" r:id="rId15"/>
    <p:sldLayoutId id="2147483681" r:id="rId16"/>
    <p:sldLayoutId id="2147483682" r:id="rId17"/>
    <p:sldLayoutId id="2147483683" r:id="rId18"/>
    <p:sldLayoutId id="2147483672"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46CE7D5-CF57-46EF-B807-FDD0502418D4}" type="datetimeFigureOut">
              <a:rPr lang="en-US" smtClean="0"/>
              <a:t>9/27/2022</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9C39BA-60F1-8F4E-2996-D41328D3C41F}"/>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6C9B7A-D12F-BBF4-4009-814C0D5B7E79}"/>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F10C57-2521-6CBA-BBD2-3F466EB0C028}"/>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11A4FD1-15E3-4107-8C7A-6A7F597B5AC6}" type="datetimeFigureOut">
              <a:rPr lang="en-US" smtClean="0"/>
              <a:t>9/27/2022</a:t>
            </a:fld>
            <a:endParaRPr lang="en-US"/>
          </a:p>
        </p:txBody>
      </p:sp>
      <p:sp>
        <p:nvSpPr>
          <p:cNvPr id="5" name="Footer Placeholder 4">
            <a:extLst>
              <a:ext uri="{FF2B5EF4-FFF2-40B4-BE49-F238E27FC236}">
                <a16:creationId xmlns:a16="http://schemas.microsoft.com/office/drawing/2014/main" id="{9743C484-0815-2CE3-E8B8-95CF2453C14C}"/>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B6BEBDB-51D1-40F1-A0A2-274D92366771}"/>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DF95A4D9-7742-4C26-A1B3-02FBF065872F}" type="slidenum">
              <a:rPr lang="en-US" smtClean="0"/>
              <a:t>‹#›</a:t>
            </a:fld>
            <a:endParaRPr lang="en-US"/>
          </a:p>
        </p:txBody>
      </p:sp>
    </p:spTree>
    <p:extLst>
      <p:ext uri="{BB962C8B-B14F-4D97-AF65-F5344CB8AC3E}">
        <p14:creationId xmlns:p14="http://schemas.microsoft.com/office/powerpoint/2010/main" val="157491687"/>
      </p:ext>
    </p:extLst>
  </p:cSld>
  <p:clrMap bg1="lt1" tx1="dk1" bg2="lt2" tx2="dk2" accent1="accent1" accent2="accent2" accent3="accent3" accent4="accent4" accent5="accent5" accent6="accent6" hlink="hlink" folHlink="folHlink"/>
  <p:sldLayoutIdLst>
    <p:sldLayoutId id="2147483649" r:id="rId1"/>
    <p:sldLayoutId id="2147483686" r:id="rId2"/>
    <p:sldLayoutId id="2147483687" r:id="rId3"/>
    <p:sldLayoutId id="2147483688" r:id="rId4"/>
    <p:sldLayoutId id="2147483689" r:id="rId5"/>
    <p:sldLayoutId id="2147483654" r:id="rId6"/>
    <p:sldLayoutId id="2147483690" r:id="rId7"/>
    <p:sldLayoutId id="2147483691" r:id="rId8"/>
    <p:sldLayoutId id="2147483692" r:id="rId9"/>
    <p:sldLayoutId id="2147483658" r:id="rId10"/>
    <p:sldLayoutId id="2147483659" r:id="rId11"/>
    <p:sldLayoutId id="2147483660"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Layout" Target="../slideLayouts/slideLayout3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 Id="rId9" Type="http://schemas.openxmlformats.org/officeDocument/2006/relationships/image" Target="../media/image27.jpeg"/></Relationships>
</file>

<file path=ppt/slides/_rels/slide41.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image" Target="../media/image28.jpeg"/><Relationship Id="rId1" Type="http://schemas.openxmlformats.org/officeDocument/2006/relationships/slideLayout" Target="../slideLayouts/slideLayout32.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 Id="rId9" Type="http://schemas.openxmlformats.org/officeDocument/2006/relationships/image" Target="../media/image35.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fontScale="90000"/>
          </a:bodyPr>
          <a:lstStyle/>
          <a:p>
            <a:r>
              <a:rPr lang="en"/>
              <a:t>Session #9: </a:t>
            </a:r>
            <a:br>
              <a:rPr lang="en"/>
            </a:br>
            <a:r>
              <a:rPr lang="en"/>
              <a:t>Biases of Self-Supervised Models</a:t>
            </a:r>
          </a:p>
        </p:txBody>
      </p:sp>
      <p:sp>
        <p:nvSpPr>
          <p:cNvPr id="60" name="Google Shape;60;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lnSpcReduction="10000"/>
          </a:bodyPr>
          <a:lstStyle/>
          <a:p>
            <a:pPr marL="0" indent="0"/>
            <a:r>
              <a:rPr lang="en" sz="2200"/>
              <a:t>Thursday, Sept 27</a:t>
            </a:r>
          </a:p>
          <a:p>
            <a:pPr marL="0" lvl="0" indent="0" algn="ctr">
              <a:spcBef>
                <a:spcPts val="0"/>
              </a:spcBef>
              <a:spcAft>
                <a:spcPts val="0"/>
              </a:spcAft>
              <a:buNone/>
            </a:pPr>
            <a:r>
              <a:rPr lang="en" sz="2200"/>
              <a:t>CSCI 601.771: Self-supervised Statistical Models</a:t>
            </a:r>
            <a:endParaRPr sz="22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D73CE-0F35-AD5B-7EF4-6CBE65A3833A}"/>
              </a:ext>
            </a:extLst>
          </p:cNvPr>
          <p:cNvSpPr>
            <a:spLocks noGrp="1"/>
          </p:cNvSpPr>
          <p:nvPr>
            <p:ph type="title"/>
          </p:nvPr>
        </p:nvSpPr>
        <p:spPr>
          <a:xfrm>
            <a:off x="144432" y="2150850"/>
            <a:ext cx="8520600" cy="841800"/>
          </a:xfrm>
        </p:spPr>
        <p:txBody>
          <a:bodyPr>
            <a:noAutofit/>
          </a:bodyPr>
          <a:lstStyle/>
          <a:p>
            <a:r>
              <a:rPr lang="en-US" sz="4950"/>
              <a:t>Stereotype &amp; Bias</a:t>
            </a:r>
          </a:p>
        </p:txBody>
      </p:sp>
      <p:sp>
        <p:nvSpPr>
          <p:cNvPr id="4" name="Google Shape;67;p14">
            <a:extLst>
              <a:ext uri="{FF2B5EF4-FFF2-40B4-BE49-F238E27FC236}">
                <a16:creationId xmlns:a16="http://schemas.microsoft.com/office/drawing/2014/main" id="{C5C991E0-0467-93AF-24F3-AFB1B4649F42}"/>
              </a:ext>
            </a:extLst>
          </p:cNvPr>
          <p:cNvSpPr txBox="1">
            <a:spLocks/>
          </p:cNvSpPr>
          <p:nvPr/>
        </p:nvSpPr>
        <p:spPr>
          <a:xfrm>
            <a:off x="93155" y="4695967"/>
            <a:ext cx="3155100" cy="453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spcAft>
                <a:spcPts val="1200"/>
              </a:spcAft>
              <a:buClr>
                <a:schemeClr val="dk1"/>
              </a:buClr>
              <a:buSzPts val="1100"/>
            </a:pPr>
            <a:r>
              <a:rPr lang="en-US" sz="1350" kern="0"/>
              <a:t>✍️: Haoyue</a:t>
            </a:r>
            <a:r>
              <a:rPr lang="en-US" sz="1350"/>
              <a:t>, </a:t>
            </a:r>
            <a:r>
              <a:rPr lang="en-US" sz="1350" err="1"/>
              <a:t>Yongrui</a:t>
            </a:r>
            <a:endParaRPr lang="en-US" sz="1388" kern="0" err="1"/>
          </a:p>
        </p:txBody>
      </p:sp>
    </p:spTree>
    <p:extLst>
      <p:ext uri="{BB962C8B-B14F-4D97-AF65-F5344CB8AC3E}">
        <p14:creationId xmlns:p14="http://schemas.microsoft.com/office/powerpoint/2010/main" val="2842626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useBgFill="1">
        <p:nvSpPr>
          <p:cNvPr id="19" name="Rectangle 18">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13" y="273844"/>
            <a:ext cx="8375585" cy="1566988"/>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Calibri" panose="020F0502020204030204"/>
            </a:endParaRPr>
          </a:p>
        </p:txBody>
      </p:sp>
      <p:sp>
        <p:nvSpPr>
          <p:cNvPr id="2" name="Title 1">
            <a:extLst>
              <a:ext uri="{FF2B5EF4-FFF2-40B4-BE49-F238E27FC236}">
                <a16:creationId xmlns:a16="http://schemas.microsoft.com/office/drawing/2014/main" id="{D439A28C-1113-389A-FDC8-38EE8EE5B325}"/>
              </a:ext>
            </a:extLst>
          </p:cNvPr>
          <p:cNvSpPr>
            <a:spLocks noGrp="1"/>
          </p:cNvSpPr>
          <p:nvPr>
            <p:ph type="title"/>
          </p:nvPr>
        </p:nvSpPr>
        <p:spPr>
          <a:xfrm>
            <a:off x="788670" y="440117"/>
            <a:ext cx="2743200" cy="1234440"/>
          </a:xfrm>
        </p:spPr>
        <p:txBody>
          <a:bodyPr vert="horz" lIns="68580" tIns="34290" rIns="68580" bIns="34290" rtlCol="0" anchor="ctr">
            <a:normAutofit/>
          </a:bodyPr>
          <a:lstStyle/>
          <a:p>
            <a:r>
              <a:rPr lang="en-US"/>
              <a:t>Intersectional Occupational Biases</a:t>
            </a:r>
          </a:p>
        </p:txBody>
      </p:sp>
      <p:sp>
        <p:nvSpPr>
          <p:cNvPr id="21" name="Rectangle 20">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06" y="793304"/>
            <a:ext cx="96012"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prstClr val="white"/>
              </a:solidFill>
              <a:latin typeface="Calibri" panose="020F0502020204030204"/>
            </a:endParaRPr>
          </a:p>
        </p:txBody>
      </p:sp>
      <p:sp>
        <p:nvSpPr>
          <p:cNvPr id="23" name="Rectangle 22">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82656" y="1050479"/>
            <a:ext cx="109728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369BDA08-C6CE-5C1C-D18D-7A41A42E5919}"/>
              </a:ext>
            </a:extLst>
          </p:cNvPr>
          <p:cNvSpPr>
            <a:spLocks noGrp="1"/>
          </p:cNvSpPr>
          <p:nvPr>
            <p:ph type="body" sz="half" idx="2"/>
          </p:nvPr>
        </p:nvSpPr>
        <p:spPr>
          <a:xfrm>
            <a:off x="3937579" y="440117"/>
            <a:ext cx="4580057" cy="1234440"/>
          </a:xfrm>
        </p:spPr>
        <p:txBody>
          <a:bodyPr vert="horz" lIns="68580" tIns="34290" rIns="68580" bIns="34290" rtlCol="0" anchor="ctr">
            <a:normAutofit/>
          </a:bodyPr>
          <a:lstStyle/>
          <a:p>
            <a:pPr marL="214313" indent="-171450">
              <a:buFont typeface="Arial" panose="020B0604020202020204" pitchFamily="34" charset="0"/>
              <a:buChar char="•"/>
            </a:pPr>
            <a:r>
              <a:rPr lang="en-US" sz="1350"/>
              <a:t>Model treats gender and race as mutually exclusive categories would misinterpret the marginalized communities</a:t>
            </a:r>
          </a:p>
        </p:txBody>
      </p:sp>
      <p:pic>
        <p:nvPicPr>
          <p:cNvPr id="6" name="Picture 6" descr="Diagram, schematic&#10;&#10;Description automatically generated">
            <a:extLst>
              <a:ext uri="{FF2B5EF4-FFF2-40B4-BE49-F238E27FC236}">
                <a16:creationId xmlns:a16="http://schemas.microsoft.com/office/drawing/2014/main" id="{66D1DCE4-F8EB-D675-76CB-48D82B6BB54A}"/>
              </a:ext>
            </a:extLst>
          </p:cNvPr>
          <p:cNvPicPr>
            <a:picLocks noChangeAspect="1"/>
          </p:cNvPicPr>
          <p:nvPr/>
        </p:nvPicPr>
        <p:blipFill>
          <a:blip r:embed="rId2"/>
          <a:stretch>
            <a:fillRect/>
          </a:stretch>
        </p:blipFill>
        <p:spPr>
          <a:xfrm>
            <a:off x="814920" y="2047048"/>
            <a:ext cx="3317966" cy="2612898"/>
          </a:xfrm>
          <a:prstGeom prst="rect">
            <a:avLst/>
          </a:prstGeom>
        </p:spPr>
      </p:pic>
      <p:pic>
        <p:nvPicPr>
          <p:cNvPr id="5" name="Picture 5" descr="Text&#10;&#10;Description automatically generated">
            <a:extLst>
              <a:ext uri="{FF2B5EF4-FFF2-40B4-BE49-F238E27FC236}">
                <a16:creationId xmlns:a16="http://schemas.microsoft.com/office/drawing/2014/main" id="{DE1963F1-E725-670E-86FA-C3377E636E35}"/>
              </a:ext>
            </a:extLst>
          </p:cNvPr>
          <p:cNvPicPr>
            <a:picLocks noGrp="1" noChangeAspect="1"/>
          </p:cNvPicPr>
          <p:nvPr>
            <p:ph idx="1"/>
          </p:nvPr>
        </p:nvPicPr>
        <p:blipFill>
          <a:blip r:embed="rId3"/>
          <a:stretch>
            <a:fillRect/>
          </a:stretch>
        </p:blipFill>
        <p:spPr>
          <a:xfrm>
            <a:off x="4649086" y="2333453"/>
            <a:ext cx="4142312" cy="2040087"/>
          </a:xfrm>
          <a:prstGeom prst="rect">
            <a:avLst/>
          </a:prstGeom>
        </p:spPr>
      </p:pic>
      <p:sp>
        <p:nvSpPr>
          <p:cNvPr id="8" name="Google Shape;67;p14">
            <a:extLst>
              <a:ext uri="{FF2B5EF4-FFF2-40B4-BE49-F238E27FC236}">
                <a16:creationId xmlns:a16="http://schemas.microsoft.com/office/drawing/2014/main" id="{EEC83856-1B5C-8C9C-4A8F-781838FFE197}"/>
              </a:ext>
            </a:extLst>
          </p:cNvPr>
          <p:cNvSpPr txBox="1">
            <a:spLocks/>
          </p:cNvSpPr>
          <p:nvPr/>
        </p:nvSpPr>
        <p:spPr>
          <a:xfrm>
            <a:off x="93155" y="4695967"/>
            <a:ext cx="3155100" cy="453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spcAft>
                <a:spcPts val="1200"/>
              </a:spcAft>
              <a:buClr>
                <a:schemeClr val="dk1"/>
              </a:buClr>
              <a:buSzPts val="1100"/>
            </a:pPr>
            <a:r>
              <a:rPr lang="en-US" sz="1350" kern="0"/>
              <a:t>✍️: Haoyue</a:t>
            </a:r>
            <a:r>
              <a:rPr lang="en-US" sz="1350"/>
              <a:t>, </a:t>
            </a:r>
            <a:r>
              <a:rPr lang="en-US" sz="1350" err="1"/>
              <a:t>Yongrui</a:t>
            </a:r>
            <a:endParaRPr lang="en-US" sz="1388" kern="0" err="1"/>
          </a:p>
        </p:txBody>
      </p:sp>
    </p:spTree>
    <p:extLst>
      <p:ext uri="{BB962C8B-B14F-4D97-AF65-F5344CB8AC3E}">
        <p14:creationId xmlns:p14="http://schemas.microsoft.com/office/powerpoint/2010/main" val="136704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6967F-CAE6-A27A-1B87-1AF26F90D767}"/>
              </a:ext>
            </a:extLst>
          </p:cNvPr>
          <p:cNvSpPr>
            <a:spLocks noGrp="1"/>
          </p:cNvSpPr>
          <p:nvPr>
            <p:ph type="title"/>
          </p:nvPr>
        </p:nvSpPr>
        <p:spPr/>
        <p:txBody>
          <a:bodyPr/>
          <a:lstStyle/>
          <a:p>
            <a:r>
              <a:rPr lang="en-US">
                <a:cs typeface="Calibri Light"/>
              </a:rPr>
              <a:t>Backgrounds</a:t>
            </a:r>
            <a:endParaRPr lang="en-US"/>
          </a:p>
        </p:txBody>
      </p:sp>
      <p:sp>
        <p:nvSpPr>
          <p:cNvPr id="3" name="Content Placeholder 2">
            <a:extLst>
              <a:ext uri="{FF2B5EF4-FFF2-40B4-BE49-F238E27FC236}">
                <a16:creationId xmlns:a16="http://schemas.microsoft.com/office/drawing/2014/main" id="{7AECEA6D-92A9-1100-1C3A-B2E0D9024B80}"/>
              </a:ext>
            </a:extLst>
          </p:cNvPr>
          <p:cNvSpPr>
            <a:spLocks noGrp="1"/>
          </p:cNvSpPr>
          <p:nvPr>
            <p:ph idx="1"/>
          </p:nvPr>
        </p:nvSpPr>
        <p:spPr/>
        <p:txBody>
          <a:bodyPr vert="horz" lIns="68580" tIns="34290" rIns="68580" bIns="34290" rtlCol="0" anchor="t">
            <a:noAutofit/>
          </a:bodyPr>
          <a:lstStyle/>
          <a:p>
            <a:r>
              <a:rPr lang="en-US" sz="2700">
                <a:solidFill>
                  <a:schemeClr val="accent3"/>
                </a:solidFill>
                <a:cs typeface="Calibri"/>
              </a:rPr>
              <a:t>Nowadays there are varieties of large-scale models available that are easily to use. </a:t>
            </a:r>
          </a:p>
          <a:p>
            <a:endParaRPr lang="en-US" sz="2700">
              <a:solidFill>
                <a:schemeClr val="accent3"/>
              </a:solidFill>
              <a:cs typeface="Calibri"/>
            </a:endParaRPr>
          </a:p>
          <a:p>
            <a:r>
              <a:rPr lang="en-US" sz="2700">
                <a:solidFill>
                  <a:schemeClr val="accent3"/>
                </a:solidFill>
                <a:cs typeface="Calibri"/>
              </a:rPr>
              <a:t>Great for research and encourages downstream applications.</a:t>
            </a:r>
          </a:p>
          <a:p>
            <a:endParaRPr lang="en-US" sz="2700">
              <a:solidFill>
                <a:schemeClr val="accent3"/>
              </a:solidFill>
              <a:cs typeface="Calibri"/>
            </a:endParaRPr>
          </a:p>
          <a:p>
            <a:r>
              <a:rPr lang="en-US" sz="2700" b="1" err="1">
                <a:solidFill>
                  <a:schemeClr val="accent3"/>
                </a:solidFill>
                <a:cs typeface="Calibri"/>
              </a:rPr>
              <a:t>Buuuuut</a:t>
            </a:r>
            <a:r>
              <a:rPr lang="en-US" sz="2700" b="1">
                <a:solidFill>
                  <a:schemeClr val="accent3"/>
                </a:solidFill>
                <a:cs typeface="Calibri"/>
              </a:rPr>
              <a:t>.... Some scenarios they will be directly applied Out-of-the-box!</a:t>
            </a:r>
            <a:endParaRPr lang="en-US" b="1">
              <a:solidFill>
                <a:schemeClr val="accent3"/>
              </a:solidFill>
              <a:cs typeface="Calibri"/>
            </a:endParaRPr>
          </a:p>
        </p:txBody>
      </p:sp>
      <p:sp>
        <p:nvSpPr>
          <p:cNvPr id="6" name="Google Shape;67;p14">
            <a:extLst>
              <a:ext uri="{FF2B5EF4-FFF2-40B4-BE49-F238E27FC236}">
                <a16:creationId xmlns:a16="http://schemas.microsoft.com/office/drawing/2014/main" id="{67E89DA9-74BF-6619-7BD0-107998BD4C0F}"/>
              </a:ext>
            </a:extLst>
          </p:cNvPr>
          <p:cNvSpPr txBox="1">
            <a:spLocks/>
          </p:cNvSpPr>
          <p:nvPr/>
        </p:nvSpPr>
        <p:spPr>
          <a:xfrm>
            <a:off x="93155" y="4695967"/>
            <a:ext cx="3155100" cy="453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spcAft>
                <a:spcPts val="1200"/>
              </a:spcAft>
              <a:buClr>
                <a:schemeClr val="dk1"/>
              </a:buClr>
              <a:buSzPts val="1100"/>
            </a:pPr>
            <a:r>
              <a:rPr lang="en-US" sz="1350" kern="0"/>
              <a:t>✍️: Haoyue</a:t>
            </a:r>
            <a:r>
              <a:rPr lang="en-US" sz="1350"/>
              <a:t>, </a:t>
            </a:r>
            <a:r>
              <a:rPr lang="en-US" sz="1350" err="1"/>
              <a:t>Yongrui</a:t>
            </a:r>
            <a:endParaRPr lang="en-US" sz="1388" kern="0" err="1"/>
          </a:p>
        </p:txBody>
      </p:sp>
    </p:spTree>
    <p:extLst>
      <p:ext uri="{BB962C8B-B14F-4D97-AF65-F5344CB8AC3E}">
        <p14:creationId xmlns:p14="http://schemas.microsoft.com/office/powerpoint/2010/main" val="758970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6080D-B94E-6F8C-778D-C994CE6D030D}"/>
              </a:ext>
            </a:extLst>
          </p:cNvPr>
          <p:cNvSpPr>
            <a:spLocks noGrp="1"/>
          </p:cNvSpPr>
          <p:nvPr>
            <p:ph type="title"/>
          </p:nvPr>
        </p:nvSpPr>
        <p:spPr/>
        <p:txBody>
          <a:bodyPr/>
          <a:lstStyle/>
          <a:p>
            <a:r>
              <a:rPr lang="en-US">
                <a:cs typeface="Calibri Light"/>
              </a:rPr>
              <a:t>Related Work</a:t>
            </a:r>
            <a:endParaRPr lang="en-US"/>
          </a:p>
        </p:txBody>
      </p:sp>
      <p:sp>
        <p:nvSpPr>
          <p:cNvPr id="3" name="Content Placeholder 2">
            <a:extLst>
              <a:ext uri="{FF2B5EF4-FFF2-40B4-BE49-F238E27FC236}">
                <a16:creationId xmlns:a16="http://schemas.microsoft.com/office/drawing/2014/main" id="{B406CA95-2274-C265-FE4F-3356D7C61B27}"/>
              </a:ext>
            </a:extLst>
          </p:cNvPr>
          <p:cNvSpPr>
            <a:spLocks noGrp="1"/>
          </p:cNvSpPr>
          <p:nvPr>
            <p:ph idx="1"/>
          </p:nvPr>
        </p:nvSpPr>
        <p:spPr/>
        <p:txBody>
          <a:bodyPr vert="horz" lIns="68580" tIns="34290" rIns="68580" bIns="34290" rtlCol="0" anchor="t">
            <a:normAutofit/>
          </a:bodyPr>
          <a:lstStyle/>
          <a:p>
            <a:pPr marL="0" indent="0">
              <a:buNone/>
            </a:pPr>
            <a:r>
              <a:rPr lang="en-US" sz="1800">
                <a:solidFill>
                  <a:schemeClr val="accent3">
                    <a:lumMod val="50000"/>
                  </a:schemeClr>
                </a:solidFill>
                <a:ea typeface="+mn-lt"/>
                <a:cs typeface="+mn-lt"/>
              </a:rPr>
              <a:t>Nadeem et al. (2020) evaluate stereotypical bias in various language models, including </a:t>
            </a:r>
            <a:r>
              <a:rPr lang="en-US" sz="1800" err="1">
                <a:solidFill>
                  <a:schemeClr val="accent3">
                    <a:lumMod val="50000"/>
                  </a:schemeClr>
                </a:solidFill>
                <a:ea typeface="+mn-lt"/>
                <a:cs typeface="+mn-lt"/>
              </a:rPr>
              <a:t>XLNet</a:t>
            </a:r>
            <a:r>
              <a:rPr lang="en-US" sz="1800">
                <a:solidFill>
                  <a:schemeClr val="accent3">
                    <a:lumMod val="50000"/>
                  </a:schemeClr>
                </a:solidFill>
                <a:ea typeface="+mn-lt"/>
                <a:cs typeface="+mn-lt"/>
              </a:rPr>
              <a:t> and GPT-2, related to domains of gender, profession, race, and religion.</a:t>
            </a:r>
            <a:endParaRPr lang="en-US">
              <a:solidFill>
                <a:schemeClr val="accent3">
                  <a:lumMod val="50000"/>
                </a:schemeClr>
              </a:solidFill>
            </a:endParaRPr>
          </a:p>
          <a:p>
            <a:pPr marL="0" indent="0">
              <a:buNone/>
            </a:pPr>
            <a:endParaRPr lang="en-US" sz="1800">
              <a:solidFill>
                <a:schemeClr val="accent3">
                  <a:lumMod val="50000"/>
                </a:schemeClr>
              </a:solidFill>
              <a:cs typeface="Calibri" panose="020F0502020204030204"/>
            </a:endParaRPr>
          </a:p>
          <a:p>
            <a:pPr marL="0" indent="0">
              <a:buNone/>
            </a:pPr>
            <a:r>
              <a:rPr lang="en-US" sz="1800">
                <a:solidFill>
                  <a:schemeClr val="accent3">
                    <a:lumMod val="50000"/>
                  </a:schemeClr>
                </a:solidFill>
                <a:ea typeface="+mn-lt"/>
                <a:cs typeface="+mn-lt"/>
              </a:rPr>
              <a:t>Sheng et al. (2019) utilize </a:t>
            </a:r>
            <a:r>
              <a:rPr lang="en-US" sz="1800" i="1">
                <a:solidFill>
                  <a:schemeClr val="accent3">
                    <a:lumMod val="50000"/>
                  </a:schemeClr>
                </a:solidFill>
                <a:ea typeface="+mn-lt"/>
                <a:cs typeface="+mn-lt"/>
              </a:rPr>
              <a:t>prefix templates </a:t>
            </a:r>
            <a:r>
              <a:rPr lang="en-US" sz="1800">
                <a:solidFill>
                  <a:schemeClr val="accent3">
                    <a:lumMod val="50000"/>
                  </a:schemeClr>
                </a:solidFill>
                <a:ea typeface="+mn-lt"/>
                <a:cs typeface="+mn-lt"/>
              </a:rPr>
              <a:t>(i.e., “X worked as...”, “X had a job as...”), including those related to occupation contexts. </a:t>
            </a:r>
            <a:endParaRPr lang="en-US">
              <a:solidFill>
                <a:schemeClr val="accent3">
                  <a:lumMod val="50000"/>
                </a:schemeClr>
              </a:solidFill>
              <a:cs typeface="Calibri"/>
            </a:endParaRPr>
          </a:p>
          <a:p>
            <a:pPr marL="0" indent="0">
              <a:buNone/>
            </a:pPr>
            <a:endParaRPr lang="en-US" sz="1800">
              <a:solidFill>
                <a:schemeClr val="accent3">
                  <a:lumMod val="50000"/>
                </a:schemeClr>
              </a:solidFill>
              <a:ea typeface="+mn-lt"/>
              <a:cs typeface="+mn-lt"/>
            </a:endParaRPr>
          </a:p>
          <a:p>
            <a:pPr marL="0" indent="0">
              <a:buNone/>
            </a:pPr>
            <a:r>
              <a:rPr lang="en-US" sz="1800">
                <a:solidFill>
                  <a:schemeClr val="accent3">
                    <a:lumMod val="50000"/>
                  </a:schemeClr>
                </a:solidFill>
                <a:ea typeface="+mn-lt"/>
                <a:cs typeface="+mn-lt"/>
              </a:rPr>
              <a:t>Solaiman et al. (2019) generate hundreds of samples for several potentially problematic prompts (i.e., “Police describe the suspect as...”, “The victim was...”) and determine the gender and race attributes for the resulting outputs. </a:t>
            </a:r>
            <a:endParaRPr lang="en-US">
              <a:solidFill>
                <a:schemeClr val="accent3">
                  <a:lumMod val="50000"/>
                </a:schemeClr>
              </a:solidFill>
              <a:cs typeface="Calibri"/>
            </a:endParaRPr>
          </a:p>
          <a:p>
            <a:pPr>
              <a:buNone/>
            </a:pPr>
            <a:endParaRPr lang="en-US" sz="1800">
              <a:solidFill>
                <a:schemeClr val="accent3">
                  <a:lumMod val="50000"/>
                </a:schemeClr>
              </a:solidFill>
              <a:cs typeface="Calibri" panose="020F0502020204030204"/>
            </a:endParaRPr>
          </a:p>
          <a:p>
            <a:pPr marL="0" indent="0">
              <a:buNone/>
            </a:pPr>
            <a:endParaRPr lang="en-US" sz="1800">
              <a:solidFill>
                <a:srgbClr val="525252"/>
              </a:solidFill>
              <a:cs typeface="Calibri" panose="020F0502020204030204"/>
            </a:endParaRPr>
          </a:p>
          <a:p>
            <a:endParaRPr lang="en-US">
              <a:solidFill>
                <a:srgbClr val="000000"/>
              </a:solidFill>
              <a:cs typeface="Calibri" panose="020F0502020204030204"/>
            </a:endParaRPr>
          </a:p>
        </p:txBody>
      </p:sp>
      <p:sp>
        <p:nvSpPr>
          <p:cNvPr id="5" name="Google Shape;67;p14">
            <a:extLst>
              <a:ext uri="{FF2B5EF4-FFF2-40B4-BE49-F238E27FC236}">
                <a16:creationId xmlns:a16="http://schemas.microsoft.com/office/drawing/2014/main" id="{298561A0-E1AD-91B1-4E99-302B167D37B1}"/>
              </a:ext>
            </a:extLst>
          </p:cNvPr>
          <p:cNvSpPr txBox="1">
            <a:spLocks/>
          </p:cNvSpPr>
          <p:nvPr/>
        </p:nvSpPr>
        <p:spPr>
          <a:xfrm>
            <a:off x="93155" y="4695967"/>
            <a:ext cx="3155100" cy="453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spcAft>
                <a:spcPts val="1200"/>
              </a:spcAft>
              <a:buClr>
                <a:schemeClr val="dk1"/>
              </a:buClr>
              <a:buSzPts val="1100"/>
            </a:pPr>
            <a:r>
              <a:rPr lang="en-US" sz="1350" kern="0"/>
              <a:t>✍️: Haoyue</a:t>
            </a:r>
            <a:r>
              <a:rPr lang="en-US" sz="1350"/>
              <a:t>, Yongrui</a:t>
            </a:r>
            <a:endParaRPr lang="en-US" sz="1350" kern="0" err="1"/>
          </a:p>
        </p:txBody>
      </p:sp>
    </p:spTree>
    <p:extLst>
      <p:ext uri="{BB962C8B-B14F-4D97-AF65-F5344CB8AC3E}">
        <p14:creationId xmlns:p14="http://schemas.microsoft.com/office/powerpoint/2010/main" val="3751118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a:extLst>
              <a:ext uri="{FF2B5EF4-FFF2-40B4-BE49-F238E27FC236}">
                <a16:creationId xmlns:a16="http://schemas.microsoft.com/office/drawing/2014/main" id="{567E9330-492C-F1D6-F955-22614735B3C8}"/>
              </a:ext>
            </a:extLst>
          </p:cNvPr>
          <p:cNvSpPr>
            <a:spLocks noGrp="1"/>
          </p:cNvSpPr>
          <p:nvPr>
            <p:ph type="title"/>
          </p:nvPr>
        </p:nvSpPr>
        <p:spPr>
          <a:xfrm>
            <a:off x="473202" y="342900"/>
            <a:ext cx="3257550" cy="1447038"/>
          </a:xfrm>
        </p:spPr>
        <p:txBody>
          <a:bodyPr vert="horz" lIns="68580" tIns="34290" rIns="68580" bIns="34290" rtlCol="0" anchor="ctr">
            <a:normAutofit fontScale="90000"/>
          </a:bodyPr>
          <a:lstStyle/>
          <a:p>
            <a:r>
              <a:rPr lang="en-US" sz="3600">
                <a:cs typeface="Calibri Light"/>
              </a:rPr>
              <a:t>This is why study "popular" models</a:t>
            </a:r>
            <a:endParaRPr lang="en-US" sz="3600"/>
          </a:p>
        </p:txBody>
      </p:sp>
      <p:sp>
        <p:nvSpPr>
          <p:cNvPr id="19"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53561" y="1059561"/>
            <a:ext cx="1165860" cy="13716"/>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1165860"/>
                      <a:gd name="connsiteY0" fmla="*/ 0 h 13716"/>
                      <a:gd name="connsiteX1" fmla="*/ 606247 w 1165860"/>
                      <a:gd name="connsiteY1" fmla="*/ 0 h 13716"/>
                      <a:gd name="connsiteX2" fmla="*/ 1165860 w 1165860"/>
                      <a:gd name="connsiteY2" fmla="*/ 0 h 13716"/>
                      <a:gd name="connsiteX3" fmla="*/ 1165860 w 1165860"/>
                      <a:gd name="connsiteY3" fmla="*/ 13716 h 13716"/>
                      <a:gd name="connsiteX4" fmla="*/ 594589 w 1165860"/>
                      <a:gd name="connsiteY4" fmla="*/ 13716 h 13716"/>
                      <a:gd name="connsiteX5" fmla="*/ 0 w 1165860"/>
                      <a:gd name="connsiteY5" fmla="*/ 13716 h 13716"/>
                      <a:gd name="connsiteX6" fmla="*/ 0 w 1165860"/>
                      <a:gd name="connsiteY6"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5860" h="13716" fill="none" extrusionOk="0">
                        <a:moveTo>
                          <a:pt x="0" y="0"/>
                        </a:moveTo>
                        <a:cubicBezTo>
                          <a:pt x="164196" y="4475"/>
                          <a:pt x="311417" y="-11483"/>
                          <a:pt x="606247" y="0"/>
                        </a:cubicBezTo>
                        <a:cubicBezTo>
                          <a:pt x="901077" y="11483"/>
                          <a:pt x="1028750" y="-4041"/>
                          <a:pt x="1165860" y="0"/>
                        </a:cubicBezTo>
                        <a:cubicBezTo>
                          <a:pt x="1165578" y="4434"/>
                          <a:pt x="1165988" y="8423"/>
                          <a:pt x="1165860" y="13716"/>
                        </a:cubicBezTo>
                        <a:cubicBezTo>
                          <a:pt x="940964" y="3888"/>
                          <a:pt x="745886" y="20893"/>
                          <a:pt x="594589" y="13716"/>
                        </a:cubicBezTo>
                        <a:cubicBezTo>
                          <a:pt x="443292" y="6539"/>
                          <a:pt x="119306" y="21776"/>
                          <a:pt x="0" y="13716"/>
                        </a:cubicBezTo>
                        <a:cubicBezTo>
                          <a:pt x="103" y="7543"/>
                          <a:pt x="-154" y="4446"/>
                          <a:pt x="0" y="0"/>
                        </a:cubicBezTo>
                        <a:close/>
                      </a:path>
                      <a:path w="1165860" h="13716" stroke="0" extrusionOk="0">
                        <a:moveTo>
                          <a:pt x="0" y="0"/>
                        </a:moveTo>
                        <a:cubicBezTo>
                          <a:pt x="199755" y="-8614"/>
                          <a:pt x="439971" y="-19466"/>
                          <a:pt x="571271" y="0"/>
                        </a:cubicBezTo>
                        <a:cubicBezTo>
                          <a:pt x="702571" y="19466"/>
                          <a:pt x="922660" y="-18418"/>
                          <a:pt x="1165860" y="0"/>
                        </a:cubicBezTo>
                        <a:cubicBezTo>
                          <a:pt x="1165756" y="6849"/>
                          <a:pt x="1166068" y="9414"/>
                          <a:pt x="1165860" y="13716"/>
                        </a:cubicBezTo>
                        <a:cubicBezTo>
                          <a:pt x="981594" y="16996"/>
                          <a:pt x="788922" y="30312"/>
                          <a:pt x="582930" y="13716"/>
                        </a:cubicBezTo>
                        <a:cubicBezTo>
                          <a:pt x="376938" y="-2880"/>
                          <a:pt x="227474" y="40246"/>
                          <a:pt x="0" y="13716"/>
                        </a:cubicBezTo>
                        <a:cubicBezTo>
                          <a:pt x="469" y="7851"/>
                          <a:pt x="200" y="577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Content Placeholder 2">
            <a:extLst>
              <a:ext uri="{FF2B5EF4-FFF2-40B4-BE49-F238E27FC236}">
                <a16:creationId xmlns:a16="http://schemas.microsoft.com/office/drawing/2014/main" id="{60679B4A-9116-A59E-C246-278CA945EC6E}"/>
              </a:ext>
            </a:extLst>
          </p:cNvPr>
          <p:cNvSpPr>
            <a:spLocks noGrp="1"/>
          </p:cNvSpPr>
          <p:nvPr>
            <p:ph sz="half" idx="1"/>
          </p:nvPr>
        </p:nvSpPr>
        <p:spPr>
          <a:xfrm>
            <a:off x="4155947" y="342900"/>
            <a:ext cx="4505706" cy="1447038"/>
          </a:xfrm>
        </p:spPr>
        <p:txBody>
          <a:bodyPr vert="horz" lIns="68580" tIns="34290" rIns="68580" bIns="34290" rtlCol="0" anchor="ctr">
            <a:normAutofit/>
          </a:bodyPr>
          <a:lstStyle/>
          <a:p>
            <a:r>
              <a:rPr lang="en-US" sz="1650"/>
              <a:t>Choose the popular model (GPT-2 in this paper) proxies by </a:t>
            </a:r>
            <a:r>
              <a:rPr lang="en-US" sz="1650" err="1"/>
              <a:t>Huggingface</a:t>
            </a:r>
            <a:r>
              <a:rPr lang="en-US" sz="1650"/>
              <a:t>.</a:t>
            </a:r>
          </a:p>
          <a:p>
            <a:endParaRPr lang="en-US" sz="1650"/>
          </a:p>
          <a:p>
            <a:r>
              <a:rPr lang="en-US" sz="1650"/>
              <a:t>Similar results hold for </a:t>
            </a:r>
            <a:r>
              <a:rPr lang="en-US" sz="1650" err="1"/>
              <a:t>xlnet</a:t>
            </a:r>
            <a:r>
              <a:rPr lang="en-US" sz="1650"/>
              <a:t> (second popular model at that time).</a:t>
            </a:r>
            <a:endParaRPr lang="en-US" sz="1650">
              <a:cs typeface="Calibri"/>
            </a:endParaRPr>
          </a:p>
        </p:txBody>
      </p:sp>
      <p:pic>
        <p:nvPicPr>
          <p:cNvPr id="5" name="Picture 5" descr="Graphical user interface, text, application, email&#10;&#10;Description automatically generated">
            <a:extLst>
              <a:ext uri="{FF2B5EF4-FFF2-40B4-BE49-F238E27FC236}">
                <a16:creationId xmlns:a16="http://schemas.microsoft.com/office/drawing/2014/main" id="{0954AEB0-93EB-A24B-0422-891AC273E582}"/>
              </a:ext>
            </a:extLst>
          </p:cNvPr>
          <p:cNvPicPr>
            <a:picLocks noGrp="1" noChangeAspect="1"/>
          </p:cNvPicPr>
          <p:nvPr>
            <p:ph sz="half" idx="2"/>
          </p:nvPr>
        </p:nvPicPr>
        <p:blipFill>
          <a:blip r:embed="rId2"/>
          <a:stretch>
            <a:fillRect/>
          </a:stretch>
        </p:blipFill>
        <p:spPr>
          <a:xfrm>
            <a:off x="548486" y="1927098"/>
            <a:ext cx="3703628" cy="2759202"/>
          </a:xfrm>
          <a:prstGeom prst="rect">
            <a:avLst/>
          </a:prstGeom>
        </p:spPr>
      </p:pic>
      <p:pic>
        <p:nvPicPr>
          <p:cNvPr id="6" name="Picture 6" descr="Text&#10;&#10;Description automatically generated">
            <a:extLst>
              <a:ext uri="{FF2B5EF4-FFF2-40B4-BE49-F238E27FC236}">
                <a16:creationId xmlns:a16="http://schemas.microsoft.com/office/drawing/2014/main" id="{E9F0B115-61B0-E2D7-AF19-8DE0F520A582}"/>
              </a:ext>
            </a:extLst>
          </p:cNvPr>
          <p:cNvPicPr>
            <a:picLocks noChangeAspect="1"/>
          </p:cNvPicPr>
          <p:nvPr/>
        </p:nvPicPr>
        <p:blipFill>
          <a:blip r:embed="rId3"/>
          <a:stretch>
            <a:fillRect/>
          </a:stretch>
        </p:blipFill>
        <p:spPr>
          <a:xfrm>
            <a:off x="4690872" y="2250671"/>
            <a:ext cx="4101084" cy="2112057"/>
          </a:xfrm>
          <a:prstGeom prst="rect">
            <a:avLst/>
          </a:prstGeom>
        </p:spPr>
      </p:pic>
      <p:sp>
        <p:nvSpPr>
          <p:cNvPr id="8" name="Google Shape;67;p14">
            <a:extLst>
              <a:ext uri="{FF2B5EF4-FFF2-40B4-BE49-F238E27FC236}">
                <a16:creationId xmlns:a16="http://schemas.microsoft.com/office/drawing/2014/main" id="{F8415368-B758-09DC-1429-8D4667A36A98}"/>
              </a:ext>
            </a:extLst>
          </p:cNvPr>
          <p:cNvSpPr txBox="1">
            <a:spLocks/>
          </p:cNvSpPr>
          <p:nvPr/>
        </p:nvSpPr>
        <p:spPr>
          <a:xfrm>
            <a:off x="93155" y="4695967"/>
            <a:ext cx="3155100" cy="453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spcAft>
                <a:spcPts val="1200"/>
              </a:spcAft>
              <a:buClr>
                <a:schemeClr val="dk1"/>
              </a:buClr>
              <a:buSzPts val="1100"/>
            </a:pPr>
            <a:r>
              <a:rPr lang="en-US" sz="1350" kern="0"/>
              <a:t>✍️: Haoyue</a:t>
            </a:r>
            <a:r>
              <a:rPr lang="en-US" sz="1350"/>
              <a:t>, </a:t>
            </a:r>
            <a:r>
              <a:rPr lang="en-US" sz="1350" err="1"/>
              <a:t>Yongrui</a:t>
            </a:r>
            <a:endParaRPr lang="en-US" sz="1350" kern="0" err="1"/>
          </a:p>
        </p:txBody>
      </p:sp>
    </p:spTree>
    <p:extLst>
      <p:ext uri="{BB962C8B-B14F-4D97-AF65-F5344CB8AC3E}">
        <p14:creationId xmlns:p14="http://schemas.microsoft.com/office/powerpoint/2010/main" val="2640491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066AF-8FF2-8641-5047-7E71D1126778}"/>
              </a:ext>
            </a:extLst>
          </p:cNvPr>
          <p:cNvSpPr>
            <a:spLocks noGrp="1"/>
          </p:cNvSpPr>
          <p:nvPr>
            <p:ph type="title"/>
          </p:nvPr>
        </p:nvSpPr>
        <p:spPr/>
        <p:txBody>
          <a:bodyPr/>
          <a:lstStyle/>
          <a:p>
            <a:r>
              <a:rPr lang="en-US">
                <a:cs typeface="Calibri Light"/>
              </a:rPr>
              <a:t>Empirical Analysis</a:t>
            </a:r>
            <a:endParaRPr lang="en-US"/>
          </a:p>
        </p:txBody>
      </p:sp>
      <p:sp>
        <p:nvSpPr>
          <p:cNvPr id="3" name="Content Placeholder 2">
            <a:extLst>
              <a:ext uri="{FF2B5EF4-FFF2-40B4-BE49-F238E27FC236}">
                <a16:creationId xmlns:a16="http://schemas.microsoft.com/office/drawing/2014/main" id="{4957A10C-80D4-24C0-F641-D09A8E318EAE}"/>
              </a:ext>
            </a:extLst>
          </p:cNvPr>
          <p:cNvSpPr>
            <a:spLocks noGrp="1"/>
          </p:cNvSpPr>
          <p:nvPr>
            <p:ph idx="1"/>
          </p:nvPr>
        </p:nvSpPr>
        <p:spPr/>
        <p:txBody>
          <a:bodyPr vert="horz" lIns="68580" tIns="34290" rIns="68580" bIns="34290" rtlCol="0" anchor="t">
            <a:normAutofit/>
          </a:bodyPr>
          <a:lstStyle/>
          <a:p>
            <a:pPr marL="0" indent="0">
              <a:buNone/>
            </a:pPr>
            <a:r>
              <a:rPr lang="en-US">
                <a:cs typeface="Calibri"/>
              </a:rPr>
              <a:t>Unlike literature from the past...</a:t>
            </a:r>
          </a:p>
          <a:p>
            <a:endParaRPr lang="en-US">
              <a:cs typeface="Calibri"/>
            </a:endParaRPr>
          </a:p>
          <a:p>
            <a:pPr marL="385763" indent="-385763">
              <a:buAutoNum type="arabicPeriod"/>
            </a:pPr>
            <a:r>
              <a:rPr lang="en-US">
                <a:cs typeface="Calibri"/>
              </a:rPr>
              <a:t>Using the Monte Carlo approach generating 40 thousand sentence completions</a:t>
            </a:r>
          </a:p>
          <a:p>
            <a:pPr marL="385763" indent="-385763">
              <a:buAutoNum type="arabicPeriod"/>
            </a:pPr>
            <a:endParaRPr lang="en-US">
              <a:cs typeface="Calibri"/>
            </a:endParaRPr>
          </a:p>
          <a:p>
            <a:pPr marL="385763" indent="-385763">
              <a:buAutoNum type="arabicPeriod"/>
            </a:pPr>
            <a:r>
              <a:rPr lang="en-US">
                <a:cs typeface="Calibri"/>
              </a:rPr>
              <a:t>Compared model generated distribution to the "ground truth" distribution from the US labor Market</a:t>
            </a:r>
          </a:p>
        </p:txBody>
      </p:sp>
      <p:sp>
        <p:nvSpPr>
          <p:cNvPr id="5" name="Google Shape;67;p14">
            <a:extLst>
              <a:ext uri="{FF2B5EF4-FFF2-40B4-BE49-F238E27FC236}">
                <a16:creationId xmlns:a16="http://schemas.microsoft.com/office/drawing/2014/main" id="{9A1AD353-312D-F3DB-F197-E1DB87C0B22C}"/>
              </a:ext>
            </a:extLst>
          </p:cNvPr>
          <p:cNvSpPr txBox="1">
            <a:spLocks/>
          </p:cNvSpPr>
          <p:nvPr/>
        </p:nvSpPr>
        <p:spPr>
          <a:xfrm>
            <a:off x="93155" y="4695967"/>
            <a:ext cx="3155100" cy="453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spcAft>
                <a:spcPts val="1200"/>
              </a:spcAft>
              <a:buClr>
                <a:schemeClr val="dk1"/>
              </a:buClr>
              <a:buSzPts val="1100"/>
            </a:pPr>
            <a:r>
              <a:rPr lang="en-US" sz="1350" kern="0"/>
              <a:t>✍️: Haoyue</a:t>
            </a:r>
            <a:r>
              <a:rPr lang="en-US" sz="1350"/>
              <a:t>, </a:t>
            </a:r>
            <a:r>
              <a:rPr lang="en-US" sz="1350" err="1"/>
              <a:t>Yongrui</a:t>
            </a:r>
            <a:endParaRPr lang="en-US" sz="1350" kern="0" err="1"/>
          </a:p>
        </p:txBody>
      </p:sp>
    </p:spTree>
    <p:extLst>
      <p:ext uri="{BB962C8B-B14F-4D97-AF65-F5344CB8AC3E}">
        <p14:creationId xmlns:p14="http://schemas.microsoft.com/office/powerpoint/2010/main" val="3249788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6" name="Google Shape;66;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indent="0">
              <a:spcAft>
                <a:spcPts val="1200"/>
              </a:spcAft>
              <a:buNone/>
            </a:pPr>
            <a:r>
              <a:rPr lang="en-US" sz="1500"/>
              <a:t>Model Choice:</a:t>
            </a:r>
          </a:p>
          <a:p>
            <a:pPr marL="457200" lvl="1" indent="-317183">
              <a:lnSpc>
                <a:spcPct val="114999"/>
              </a:lnSpc>
              <a:spcAft>
                <a:spcPts val="1200"/>
              </a:spcAft>
              <a:buNone/>
            </a:pPr>
            <a:r>
              <a:rPr lang="en-US" sz="1500"/>
              <a:t>GPT-2(small): the most downloaded text generation model on </a:t>
            </a:r>
            <a:r>
              <a:rPr lang="en-US" sz="1500" err="1"/>
              <a:t>HuggingFace</a:t>
            </a:r>
            <a:r>
              <a:rPr lang="en-US" sz="1500"/>
              <a:t>  in that month (May 2021) </a:t>
            </a:r>
          </a:p>
          <a:p>
            <a:pPr marL="457200" lvl="1" indent="-317183">
              <a:lnSpc>
                <a:spcPct val="114999"/>
              </a:lnSpc>
              <a:spcAft>
                <a:spcPts val="1200"/>
              </a:spcAft>
              <a:buNone/>
            </a:pPr>
            <a:r>
              <a:rPr lang="en-US" sz="1500" err="1"/>
              <a:t>XLNet</a:t>
            </a:r>
            <a:r>
              <a:rPr lang="en-US" sz="1500"/>
              <a:t>: the second most downloaded model</a:t>
            </a:r>
          </a:p>
          <a:p>
            <a:pPr marL="0" indent="0">
              <a:lnSpc>
                <a:spcPct val="114999"/>
              </a:lnSpc>
              <a:spcAft>
                <a:spcPts val="1200"/>
              </a:spcAft>
              <a:buNone/>
            </a:pPr>
            <a:r>
              <a:rPr lang="en-US" sz="1500"/>
              <a:t>Intent:</a:t>
            </a:r>
          </a:p>
          <a:p>
            <a:pPr marL="457200" lvl="1" indent="-317183">
              <a:lnSpc>
                <a:spcPct val="114999"/>
              </a:lnSpc>
              <a:spcAft>
                <a:spcPts val="1200"/>
              </a:spcAft>
              <a:buNone/>
            </a:pPr>
            <a:r>
              <a:rPr lang="en-US" sz="1500"/>
              <a:t>❌ How optimized and fine-tuned models will precisely predict job distributions.</a:t>
            </a:r>
          </a:p>
          <a:p>
            <a:pPr marL="457200" lvl="1" indent="-317183">
              <a:lnSpc>
                <a:spcPct val="114999"/>
              </a:lnSpc>
              <a:spcAft>
                <a:spcPts val="1200"/>
              </a:spcAft>
              <a:buNone/>
            </a:pPr>
            <a:r>
              <a:rPr lang="en-US" sz="1500"/>
              <a:t>✅ How an "out-of-the-box" model could propagate bias.</a:t>
            </a:r>
          </a:p>
          <a:p>
            <a:pPr marL="457200" lvl="1" indent="-317183">
              <a:lnSpc>
                <a:spcPct val="114999"/>
              </a:lnSpc>
              <a:spcAft>
                <a:spcPts val="1200"/>
              </a:spcAft>
              <a:buNone/>
            </a:pPr>
            <a:r>
              <a:rPr lang="en-US" sz="1500"/>
              <a:t>➡️ Fix parameters to default values (</a:t>
            </a:r>
            <a:r>
              <a:rPr lang="en-US" sz="1500" err="1"/>
              <a:t>top_k</a:t>
            </a:r>
            <a:r>
              <a:rPr lang="en-US" sz="1500"/>
              <a:t>, temperature).</a:t>
            </a:r>
          </a:p>
        </p:txBody>
      </p:sp>
      <p:sp>
        <p:nvSpPr>
          <p:cNvPr id="67" name="Google Shape;67;p14"/>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Autofit/>
          </a:bodyPr>
          <a:lstStyle/>
          <a:p>
            <a:pPr marL="0" indent="0">
              <a:spcAft>
                <a:spcPts val="1200"/>
              </a:spcAft>
              <a:buClr>
                <a:schemeClr val="dk1"/>
              </a:buClr>
              <a:buSzPts val="1100"/>
              <a:buNone/>
            </a:pPr>
            <a:r>
              <a:rPr lang="en" sz="1388"/>
              <a:t>✍️: </a:t>
            </a:r>
            <a:r>
              <a:rPr lang="en" sz="1388" err="1"/>
              <a:t>Yongrui</a:t>
            </a:r>
            <a:r>
              <a:rPr lang="en" sz="1388"/>
              <a:t>, Haoyue</a:t>
            </a:r>
            <a:endParaRPr sz="1388" err="1"/>
          </a:p>
        </p:txBody>
      </p:sp>
      <p:sp>
        <p:nvSpPr>
          <p:cNvPr id="3" name="Title 2">
            <a:extLst>
              <a:ext uri="{FF2B5EF4-FFF2-40B4-BE49-F238E27FC236}">
                <a16:creationId xmlns:a16="http://schemas.microsoft.com/office/drawing/2014/main" id="{1203F757-54F8-7F89-0441-D752BD7AD6A8}"/>
              </a:ext>
            </a:extLst>
          </p:cNvPr>
          <p:cNvSpPr>
            <a:spLocks noGrp="1"/>
          </p:cNvSpPr>
          <p:nvPr>
            <p:ph type="title"/>
          </p:nvPr>
        </p:nvSpPr>
        <p:spPr/>
        <p:txBody>
          <a:bodyPr>
            <a:normAutofit/>
          </a:bodyPr>
          <a:lstStyle/>
          <a:p>
            <a:r>
              <a:rPr lang="en-US" sz="2400"/>
              <a:t>Methods</a:t>
            </a:r>
          </a:p>
        </p:txBody>
      </p:sp>
    </p:spTree>
    <p:extLst>
      <p:ext uri="{BB962C8B-B14F-4D97-AF65-F5344CB8AC3E}">
        <p14:creationId xmlns:p14="http://schemas.microsoft.com/office/powerpoint/2010/main" val="2194512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BB046-9872-5A18-A545-09EA67A972C9}"/>
              </a:ext>
            </a:extLst>
          </p:cNvPr>
          <p:cNvSpPr>
            <a:spLocks noGrp="1"/>
          </p:cNvSpPr>
          <p:nvPr>
            <p:ph type="title"/>
          </p:nvPr>
        </p:nvSpPr>
        <p:spPr/>
        <p:txBody>
          <a:bodyPr>
            <a:normAutofit/>
          </a:bodyPr>
          <a:lstStyle/>
          <a:p>
            <a:r>
              <a:rPr lang="en-US" sz="2400"/>
              <a:t>Methods</a:t>
            </a:r>
          </a:p>
        </p:txBody>
      </p:sp>
      <p:sp>
        <p:nvSpPr>
          <p:cNvPr id="3" name="Text Placeholder 2">
            <a:extLst>
              <a:ext uri="{FF2B5EF4-FFF2-40B4-BE49-F238E27FC236}">
                <a16:creationId xmlns:a16="http://schemas.microsoft.com/office/drawing/2014/main" id="{9953C5BB-0D2A-0AEF-D7A2-DD0CC4F66CCC}"/>
              </a:ext>
            </a:extLst>
          </p:cNvPr>
          <p:cNvSpPr>
            <a:spLocks noGrp="1"/>
          </p:cNvSpPr>
          <p:nvPr>
            <p:ph type="body" idx="1"/>
          </p:nvPr>
        </p:nvSpPr>
        <p:spPr/>
        <p:txBody>
          <a:bodyPr>
            <a:normAutofit/>
          </a:bodyPr>
          <a:lstStyle/>
          <a:p>
            <a:pPr marL="114300" indent="0">
              <a:buNone/>
            </a:pPr>
            <a:r>
              <a:rPr lang="en-US" sz="1500"/>
              <a:t>Data Collection:</a:t>
            </a:r>
          </a:p>
          <a:p>
            <a:pPr marL="114300" indent="0">
              <a:lnSpc>
                <a:spcPct val="114999"/>
              </a:lnSpc>
              <a:buNone/>
            </a:pPr>
            <a:endParaRPr lang="en-US" sz="1500"/>
          </a:p>
        </p:txBody>
      </p:sp>
      <p:sp>
        <p:nvSpPr>
          <p:cNvPr id="7" name="Google Shape;67;p14">
            <a:extLst>
              <a:ext uri="{FF2B5EF4-FFF2-40B4-BE49-F238E27FC236}">
                <a16:creationId xmlns:a16="http://schemas.microsoft.com/office/drawing/2014/main" id="{A7B7D0F2-BE5A-A2E3-E203-FBE496C21406}"/>
              </a:ext>
            </a:extLst>
          </p:cNvPr>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Autofit/>
          </a:bodyPr>
          <a:lstStyle/>
          <a:p>
            <a:pPr marL="0" indent="0">
              <a:spcAft>
                <a:spcPts val="1200"/>
              </a:spcAft>
              <a:buClr>
                <a:schemeClr val="dk1"/>
              </a:buClr>
              <a:buSzPts val="1100"/>
              <a:buNone/>
            </a:pPr>
            <a:r>
              <a:rPr lang="en" sz="1388"/>
              <a:t>✍️: </a:t>
            </a:r>
            <a:r>
              <a:rPr lang="en" sz="1388" err="1"/>
              <a:t>Yongrui</a:t>
            </a:r>
            <a:r>
              <a:rPr lang="en" sz="1388"/>
              <a:t>, Haoyue</a:t>
            </a:r>
            <a:endParaRPr sz="1388" err="1"/>
          </a:p>
        </p:txBody>
      </p:sp>
      <p:pic>
        <p:nvPicPr>
          <p:cNvPr id="12" name="Picture 12" descr="Diagram&#10;&#10;Description automatically generated">
            <a:extLst>
              <a:ext uri="{FF2B5EF4-FFF2-40B4-BE49-F238E27FC236}">
                <a16:creationId xmlns:a16="http://schemas.microsoft.com/office/drawing/2014/main" id="{E2F8D183-5D82-DC70-B829-1B13A4685C65}"/>
              </a:ext>
            </a:extLst>
          </p:cNvPr>
          <p:cNvPicPr>
            <a:picLocks noChangeAspect="1"/>
          </p:cNvPicPr>
          <p:nvPr/>
        </p:nvPicPr>
        <p:blipFill>
          <a:blip r:embed="rId2"/>
          <a:stretch>
            <a:fillRect/>
          </a:stretch>
        </p:blipFill>
        <p:spPr>
          <a:xfrm>
            <a:off x="431802" y="1486684"/>
            <a:ext cx="8285690" cy="2741631"/>
          </a:xfrm>
          <a:prstGeom prst="rect">
            <a:avLst/>
          </a:prstGeom>
        </p:spPr>
      </p:pic>
      <p:sp>
        <p:nvSpPr>
          <p:cNvPr id="15" name="TextBox 14">
            <a:extLst>
              <a:ext uri="{FF2B5EF4-FFF2-40B4-BE49-F238E27FC236}">
                <a16:creationId xmlns:a16="http://schemas.microsoft.com/office/drawing/2014/main" id="{1CB4A458-3FC5-8552-246F-C4306677449C}"/>
              </a:ext>
            </a:extLst>
          </p:cNvPr>
          <p:cNvSpPr txBox="1"/>
          <p:nvPr/>
        </p:nvSpPr>
        <p:spPr>
          <a:xfrm>
            <a:off x="312208" y="4529666"/>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i="1">
                <a:solidFill>
                  <a:srgbClr val="595959"/>
                </a:solidFill>
                <a:latin typeface="Corbel"/>
                <a:cs typeface="Arial"/>
              </a:rPr>
              <a:t>Kirk et al. 2021, Bias Out-of-the-Box: An Empirical Analysis of Intersectional Occupation Biases in Popular Generative Language Models</a:t>
            </a:r>
            <a:endParaRPr lang="en-US" sz="1050"/>
          </a:p>
        </p:txBody>
      </p:sp>
    </p:spTree>
    <p:extLst>
      <p:ext uri="{BB962C8B-B14F-4D97-AF65-F5344CB8AC3E}">
        <p14:creationId xmlns:p14="http://schemas.microsoft.com/office/powerpoint/2010/main" val="21271291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440FE-17AD-1541-FDBB-9331682FCAE5}"/>
              </a:ext>
            </a:extLst>
          </p:cNvPr>
          <p:cNvSpPr>
            <a:spLocks noGrp="1"/>
          </p:cNvSpPr>
          <p:nvPr>
            <p:ph type="title"/>
          </p:nvPr>
        </p:nvSpPr>
        <p:spPr/>
        <p:txBody>
          <a:bodyPr>
            <a:normAutofit/>
          </a:bodyPr>
          <a:lstStyle/>
          <a:p>
            <a:r>
              <a:rPr lang="en-US" sz="2400"/>
              <a:t>Results</a:t>
            </a:r>
          </a:p>
        </p:txBody>
      </p:sp>
      <p:pic>
        <p:nvPicPr>
          <p:cNvPr id="5" name="Picture 5" descr="A picture containing chart&#10;&#10;Description automatically generated">
            <a:extLst>
              <a:ext uri="{FF2B5EF4-FFF2-40B4-BE49-F238E27FC236}">
                <a16:creationId xmlns:a16="http://schemas.microsoft.com/office/drawing/2014/main" id="{47525BE3-3F9A-D86D-0BFB-818A6F509A16}"/>
              </a:ext>
            </a:extLst>
          </p:cNvPr>
          <p:cNvPicPr>
            <a:picLocks noChangeAspect="1"/>
          </p:cNvPicPr>
          <p:nvPr/>
        </p:nvPicPr>
        <p:blipFill>
          <a:blip r:embed="rId2"/>
          <a:stretch>
            <a:fillRect/>
          </a:stretch>
        </p:blipFill>
        <p:spPr>
          <a:xfrm>
            <a:off x="93136" y="1683679"/>
            <a:ext cx="7486649" cy="2347643"/>
          </a:xfrm>
          <a:prstGeom prst="rect">
            <a:avLst/>
          </a:prstGeom>
        </p:spPr>
      </p:pic>
      <p:sp>
        <p:nvSpPr>
          <p:cNvPr id="9" name="Google Shape;67;p14">
            <a:extLst>
              <a:ext uri="{FF2B5EF4-FFF2-40B4-BE49-F238E27FC236}">
                <a16:creationId xmlns:a16="http://schemas.microsoft.com/office/drawing/2014/main" id="{96D749C2-524C-4CCF-CE6D-BC77CE641DE5}"/>
              </a:ext>
            </a:extLst>
          </p:cNvPr>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Autofit/>
          </a:bodyPr>
          <a:lstStyle/>
          <a:p>
            <a:pPr marL="0" indent="0">
              <a:spcAft>
                <a:spcPts val="1200"/>
              </a:spcAft>
              <a:buClr>
                <a:schemeClr val="dk1"/>
              </a:buClr>
              <a:buSzPts val="1100"/>
              <a:buNone/>
            </a:pPr>
            <a:r>
              <a:rPr lang="en" sz="1388"/>
              <a:t>✍️: </a:t>
            </a:r>
            <a:r>
              <a:rPr lang="en" sz="1388" err="1"/>
              <a:t>Yongrui</a:t>
            </a:r>
            <a:r>
              <a:rPr lang="en" sz="1388"/>
              <a:t>, Haoyue</a:t>
            </a:r>
            <a:endParaRPr sz="1388" err="1"/>
          </a:p>
        </p:txBody>
      </p:sp>
      <p:pic>
        <p:nvPicPr>
          <p:cNvPr id="10" name="Picture 10" descr="Table&#10;&#10;Description automatically generated">
            <a:extLst>
              <a:ext uri="{FF2B5EF4-FFF2-40B4-BE49-F238E27FC236}">
                <a16:creationId xmlns:a16="http://schemas.microsoft.com/office/drawing/2014/main" id="{1A9AA2D6-1CFD-018B-D210-2D801C67D214}"/>
              </a:ext>
            </a:extLst>
          </p:cNvPr>
          <p:cNvPicPr>
            <a:picLocks noChangeAspect="1"/>
          </p:cNvPicPr>
          <p:nvPr/>
        </p:nvPicPr>
        <p:blipFill>
          <a:blip r:embed="rId3"/>
          <a:stretch>
            <a:fillRect/>
          </a:stretch>
        </p:blipFill>
        <p:spPr>
          <a:xfrm>
            <a:off x="6220883" y="1844984"/>
            <a:ext cx="2740025" cy="1908617"/>
          </a:xfrm>
          <a:prstGeom prst="rect">
            <a:avLst/>
          </a:prstGeom>
        </p:spPr>
      </p:pic>
      <p:sp>
        <p:nvSpPr>
          <p:cNvPr id="11" name="TextBox 10">
            <a:extLst>
              <a:ext uri="{FF2B5EF4-FFF2-40B4-BE49-F238E27FC236}">
                <a16:creationId xmlns:a16="http://schemas.microsoft.com/office/drawing/2014/main" id="{5A9986CF-6F96-6F8A-2DAC-A8C9CBEC8AD0}"/>
              </a:ext>
            </a:extLst>
          </p:cNvPr>
          <p:cNvSpPr txBox="1"/>
          <p:nvPr/>
        </p:nvSpPr>
        <p:spPr>
          <a:xfrm>
            <a:off x="3937000" y="1153582"/>
            <a:ext cx="4931832" cy="761747"/>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r"/>
            <a:r>
              <a:rPr lang="en-US" sz="1500">
                <a:solidFill>
                  <a:srgbClr val="595959"/>
                </a:solidFill>
                <a:latin typeface="Corbel"/>
                <a:ea typeface="+mn-lt"/>
                <a:cs typeface="+mn-lt"/>
              </a:rPr>
              <a:t>Intersection affects </a:t>
            </a:r>
            <a:endParaRPr lang="en-US" sz="1050"/>
          </a:p>
          <a:p>
            <a:pPr algn="r"/>
            <a:r>
              <a:rPr lang="en-US" sz="1500">
                <a:solidFill>
                  <a:srgbClr val="595959"/>
                </a:solidFill>
                <a:latin typeface="Corbel"/>
                <a:ea typeface="+mn-lt"/>
                <a:cs typeface="+mn-lt"/>
              </a:rPr>
              <a:t>the degree of occupation clustering</a:t>
            </a:r>
            <a:endParaRPr lang="en-US" sz="1050"/>
          </a:p>
          <a:p>
            <a:pPr algn="r"/>
            <a:endParaRPr lang="en-US" sz="1500">
              <a:solidFill>
                <a:srgbClr val="595959"/>
              </a:solidFill>
              <a:latin typeface="Corbel"/>
              <a:ea typeface="+mn-lt"/>
              <a:cs typeface="+mn-lt"/>
            </a:endParaRPr>
          </a:p>
        </p:txBody>
      </p:sp>
      <p:sp>
        <p:nvSpPr>
          <p:cNvPr id="13" name="Text Placeholder 12">
            <a:extLst>
              <a:ext uri="{FF2B5EF4-FFF2-40B4-BE49-F238E27FC236}">
                <a16:creationId xmlns:a16="http://schemas.microsoft.com/office/drawing/2014/main" id="{34B5B6F2-7DAB-83D5-3ECF-F9714D7490D6}"/>
              </a:ext>
            </a:extLst>
          </p:cNvPr>
          <p:cNvSpPr>
            <a:spLocks noGrp="1"/>
          </p:cNvSpPr>
          <p:nvPr>
            <p:ph type="body" idx="1"/>
          </p:nvPr>
        </p:nvSpPr>
        <p:spPr>
          <a:xfrm>
            <a:off x="311700" y="1152475"/>
            <a:ext cx="8520600" cy="3416400"/>
          </a:xfrm>
        </p:spPr>
        <p:txBody>
          <a:bodyPr>
            <a:normAutofit/>
          </a:bodyPr>
          <a:lstStyle/>
          <a:p>
            <a:pPr marL="114300" indent="0">
              <a:lnSpc>
                <a:spcPct val="114999"/>
              </a:lnSpc>
              <a:buNone/>
            </a:pPr>
            <a:r>
              <a:rPr lang="en-US" sz="1500"/>
              <a:t>Occupational Clustering</a:t>
            </a:r>
          </a:p>
        </p:txBody>
      </p:sp>
      <p:sp>
        <p:nvSpPr>
          <p:cNvPr id="15" name="TextBox 14">
            <a:extLst>
              <a:ext uri="{FF2B5EF4-FFF2-40B4-BE49-F238E27FC236}">
                <a16:creationId xmlns:a16="http://schemas.microsoft.com/office/drawing/2014/main" id="{2F246B8B-D4AF-F5E3-2BC2-9B2587D28501}"/>
              </a:ext>
            </a:extLst>
          </p:cNvPr>
          <p:cNvSpPr txBox="1"/>
          <p:nvPr/>
        </p:nvSpPr>
        <p:spPr>
          <a:xfrm>
            <a:off x="312208" y="4529666"/>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i="1">
                <a:solidFill>
                  <a:srgbClr val="595959"/>
                </a:solidFill>
                <a:latin typeface="Corbel"/>
                <a:cs typeface="Arial"/>
              </a:rPr>
              <a:t>Kirk et al. 2021, Bias Out-of-the-Box: An Empirical Analysis of Intersectional Occupation Biases in Popular Generative Language Models</a:t>
            </a:r>
            <a:endParaRPr lang="en-US" sz="1050"/>
          </a:p>
        </p:txBody>
      </p:sp>
    </p:spTree>
    <p:extLst>
      <p:ext uri="{BB962C8B-B14F-4D97-AF65-F5344CB8AC3E}">
        <p14:creationId xmlns:p14="http://schemas.microsoft.com/office/powerpoint/2010/main" val="11443538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BAB9E-4B38-7BD7-EC08-3F6440B9491E}"/>
              </a:ext>
            </a:extLst>
          </p:cNvPr>
          <p:cNvSpPr>
            <a:spLocks noGrp="1"/>
          </p:cNvSpPr>
          <p:nvPr>
            <p:ph type="title"/>
          </p:nvPr>
        </p:nvSpPr>
        <p:spPr/>
        <p:txBody>
          <a:bodyPr>
            <a:normAutofit/>
          </a:bodyPr>
          <a:lstStyle/>
          <a:p>
            <a:r>
              <a:rPr lang="en-US" sz="2400"/>
              <a:t>Results</a:t>
            </a:r>
          </a:p>
        </p:txBody>
      </p:sp>
      <p:sp>
        <p:nvSpPr>
          <p:cNvPr id="3" name="Text Placeholder 2">
            <a:extLst>
              <a:ext uri="{FF2B5EF4-FFF2-40B4-BE49-F238E27FC236}">
                <a16:creationId xmlns:a16="http://schemas.microsoft.com/office/drawing/2014/main" id="{43425962-F773-87A0-FFB9-7B0AE0F635AC}"/>
              </a:ext>
            </a:extLst>
          </p:cNvPr>
          <p:cNvSpPr>
            <a:spLocks noGrp="1"/>
          </p:cNvSpPr>
          <p:nvPr>
            <p:ph type="body" idx="1"/>
          </p:nvPr>
        </p:nvSpPr>
        <p:spPr/>
        <p:txBody>
          <a:bodyPr>
            <a:normAutofit/>
          </a:bodyPr>
          <a:lstStyle/>
          <a:p>
            <a:pPr marL="456724" indent="-342424">
              <a:buNone/>
            </a:pPr>
            <a:r>
              <a:rPr lang="en-US" sz="1500"/>
              <a:t>Gives fundamentally skewed output distribution</a:t>
            </a:r>
          </a:p>
        </p:txBody>
      </p:sp>
      <p:sp>
        <p:nvSpPr>
          <p:cNvPr id="6" name="Google Shape;67;p14">
            <a:extLst>
              <a:ext uri="{FF2B5EF4-FFF2-40B4-BE49-F238E27FC236}">
                <a16:creationId xmlns:a16="http://schemas.microsoft.com/office/drawing/2014/main" id="{8A17DF79-3BD8-3C96-2075-79EBE6AB3210}"/>
              </a:ext>
            </a:extLst>
          </p:cNvPr>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Autofit/>
          </a:bodyPr>
          <a:lstStyle/>
          <a:p>
            <a:pPr marL="0" indent="0">
              <a:spcAft>
                <a:spcPts val="1200"/>
              </a:spcAft>
              <a:buClr>
                <a:schemeClr val="dk1"/>
              </a:buClr>
              <a:buSzPts val="1100"/>
              <a:buNone/>
            </a:pPr>
            <a:r>
              <a:rPr lang="en" sz="1388"/>
              <a:t>✍️: </a:t>
            </a:r>
            <a:r>
              <a:rPr lang="en" sz="1388" err="1"/>
              <a:t>Yongrui</a:t>
            </a:r>
            <a:r>
              <a:rPr lang="en" sz="1388"/>
              <a:t>, Haoyue</a:t>
            </a:r>
            <a:endParaRPr sz="1388" err="1"/>
          </a:p>
        </p:txBody>
      </p:sp>
      <p:pic>
        <p:nvPicPr>
          <p:cNvPr id="7" name="Picture 7" descr="Chart&#10;&#10;Description automatically generated">
            <a:extLst>
              <a:ext uri="{FF2B5EF4-FFF2-40B4-BE49-F238E27FC236}">
                <a16:creationId xmlns:a16="http://schemas.microsoft.com/office/drawing/2014/main" id="{D1444416-0285-A1F1-60C1-A717D357527C}"/>
              </a:ext>
            </a:extLst>
          </p:cNvPr>
          <p:cNvPicPr>
            <a:picLocks noChangeAspect="1"/>
          </p:cNvPicPr>
          <p:nvPr/>
        </p:nvPicPr>
        <p:blipFill>
          <a:blip r:embed="rId2"/>
          <a:stretch>
            <a:fillRect/>
          </a:stretch>
        </p:blipFill>
        <p:spPr>
          <a:xfrm>
            <a:off x="310092" y="1570388"/>
            <a:ext cx="8523816" cy="2584806"/>
          </a:xfrm>
          <a:prstGeom prst="rect">
            <a:avLst/>
          </a:prstGeom>
        </p:spPr>
      </p:pic>
      <p:sp>
        <p:nvSpPr>
          <p:cNvPr id="11" name="TextBox 10">
            <a:extLst>
              <a:ext uri="{FF2B5EF4-FFF2-40B4-BE49-F238E27FC236}">
                <a16:creationId xmlns:a16="http://schemas.microsoft.com/office/drawing/2014/main" id="{06E1796D-DFF3-1427-22F8-C64081862B5B}"/>
              </a:ext>
            </a:extLst>
          </p:cNvPr>
          <p:cNvSpPr txBox="1"/>
          <p:nvPr/>
        </p:nvSpPr>
        <p:spPr>
          <a:xfrm>
            <a:off x="312208" y="4529666"/>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i="1">
                <a:solidFill>
                  <a:srgbClr val="595959"/>
                </a:solidFill>
                <a:latin typeface="Corbel"/>
                <a:cs typeface="Arial"/>
              </a:rPr>
              <a:t>Kirk et al. 2021, Bias Out-of-the-Box: An Empirical Analysis of Intersectional Occupation Biases in Popular Generative Language Models</a:t>
            </a:r>
            <a:endParaRPr lang="en-US" sz="1050"/>
          </a:p>
        </p:txBody>
      </p:sp>
    </p:spTree>
    <p:extLst>
      <p:ext uri="{BB962C8B-B14F-4D97-AF65-F5344CB8AC3E}">
        <p14:creationId xmlns:p14="http://schemas.microsoft.com/office/powerpoint/2010/main" val="1405328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C5753-CB6F-F9E2-907A-5FF116253AAF}"/>
              </a:ext>
            </a:extLst>
          </p:cNvPr>
          <p:cNvSpPr>
            <a:spLocks noGrp="1"/>
          </p:cNvSpPr>
          <p:nvPr>
            <p:ph type="title"/>
          </p:nvPr>
        </p:nvSpPr>
        <p:spPr/>
        <p:txBody>
          <a:bodyPr>
            <a:normAutofit fontScale="90000"/>
          </a:bodyPr>
          <a:lstStyle/>
          <a:p>
            <a:r>
              <a:rPr lang="en-US"/>
              <a:t>Project proposals </a:t>
            </a:r>
          </a:p>
        </p:txBody>
      </p:sp>
      <p:sp>
        <p:nvSpPr>
          <p:cNvPr id="3" name="Text Placeholder 2">
            <a:extLst>
              <a:ext uri="{FF2B5EF4-FFF2-40B4-BE49-F238E27FC236}">
                <a16:creationId xmlns:a16="http://schemas.microsoft.com/office/drawing/2014/main" id="{66C1B144-78A6-6C39-AAAE-803FE937C851}"/>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5A61EE87-1150-1648-9C1E-09E21FDCC70E}"/>
              </a:ext>
            </a:extLst>
          </p:cNvPr>
          <p:cNvSpPr>
            <a:spLocks noGrp="1"/>
          </p:cNvSpPr>
          <p:nvPr>
            <p:ph type="body" idx="2"/>
          </p:nvPr>
        </p:nvSpPr>
        <p:spPr/>
        <p:txBody>
          <a:bodyPr/>
          <a:lstStyle/>
          <a:p>
            <a:endParaRPr lang="en-US"/>
          </a:p>
        </p:txBody>
      </p:sp>
      <p:pic>
        <p:nvPicPr>
          <p:cNvPr id="5" name="Picture 5" descr="Table&#10;&#10;Description automatically generated">
            <a:extLst>
              <a:ext uri="{FF2B5EF4-FFF2-40B4-BE49-F238E27FC236}">
                <a16:creationId xmlns:a16="http://schemas.microsoft.com/office/drawing/2014/main" id="{5C90BCF1-0EDE-EDF4-B2B0-5539AEBF468D}"/>
              </a:ext>
            </a:extLst>
          </p:cNvPr>
          <p:cNvPicPr>
            <a:picLocks noChangeAspect="1"/>
          </p:cNvPicPr>
          <p:nvPr/>
        </p:nvPicPr>
        <p:blipFill>
          <a:blip r:embed="rId2"/>
          <a:stretch>
            <a:fillRect/>
          </a:stretch>
        </p:blipFill>
        <p:spPr>
          <a:xfrm>
            <a:off x="723900" y="1236350"/>
            <a:ext cx="7552037" cy="3247448"/>
          </a:xfrm>
          <a:prstGeom prst="rect">
            <a:avLst/>
          </a:prstGeom>
        </p:spPr>
      </p:pic>
    </p:spTree>
    <p:extLst>
      <p:ext uri="{BB962C8B-B14F-4D97-AF65-F5344CB8AC3E}">
        <p14:creationId xmlns:p14="http://schemas.microsoft.com/office/powerpoint/2010/main" val="1993971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6F33C-3B76-8EA0-ADFD-C44CE1EAEF2F}"/>
              </a:ext>
            </a:extLst>
          </p:cNvPr>
          <p:cNvSpPr>
            <a:spLocks noGrp="1"/>
          </p:cNvSpPr>
          <p:nvPr>
            <p:ph type="title"/>
          </p:nvPr>
        </p:nvSpPr>
        <p:spPr/>
        <p:txBody>
          <a:bodyPr>
            <a:normAutofit/>
          </a:bodyPr>
          <a:lstStyle/>
          <a:p>
            <a:r>
              <a:rPr lang="en-US" sz="2400"/>
              <a:t>Results</a:t>
            </a:r>
          </a:p>
        </p:txBody>
      </p:sp>
      <p:sp>
        <p:nvSpPr>
          <p:cNvPr id="3" name="Text Placeholder 2">
            <a:extLst>
              <a:ext uri="{FF2B5EF4-FFF2-40B4-BE49-F238E27FC236}">
                <a16:creationId xmlns:a16="http://schemas.microsoft.com/office/drawing/2014/main" id="{3189783B-8753-EC18-5AF3-5F3815617E44}"/>
              </a:ext>
            </a:extLst>
          </p:cNvPr>
          <p:cNvSpPr>
            <a:spLocks noGrp="1"/>
          </p:cNvSpPr>
          <p:nvPr>
            <p:ph type="body" idx="1"/>
          </p:nvPr>
        </p:nvSpPr>
        <p:spPr/>
        <p:txBody>
          <a:bodyPr>
            <a:normAutofit/>
          </a:bodyPr>
          <a:lstStyle/>
          <a:p>
            <a:pPr marL="114300" indent="0">
              <a:buNone/>
            </a:pPr>
            <a:r>
              <a:rPr lang="en-US" sz="1500"/>
              <a:t>What jobs are over-represented in one gender for each intersectional category?</a:t>
            </a:r>
          </a:p>
        </p:txBody>
      </p:sp>
      <p:sp>
        <p:nvSpPr>
          <p:cNvPr id="6" name="Google Shape;67;p14">
            <a:extLst>
              <a:ext uri="{FF2B5EF4-FFF2-40B4-BE49-F238E27FC236}">
                <a16:creationId xmlns:a16="http://schemas.microsoft.com/office/drawing/2014/main" id="{F4720502-3EA4-F240-2F1F-8B39CBC26E86}"/>
              </a:ext>
            </a:extLst>
          </p:cNvPr>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Autofit/>
          </a:bodyPr>
          <a:lstStyle/>
          <a:p>
            <a:pPr marL="0" indent="0">
              <a:spcAft>
                <a:spcPts val="1200"/>
              </a:spcAft>
              <a:buClr>
                <a:schemeClr val="dk1"/>
              </a:buClr>
              <a:buSzPts val="1100"/>
              <a:buNone/>
            </a:pPr>
            <a:r>
              <a:rPr lang="en" sz="1388"/>
              <a:t>✍️: </a:t>
            </a:r>
            <a:r>
              <a:rPr lang="en" sz="1388" err="1"/>
              <a:t>Yongrui</a:t>
            </a:r>
            <a:r>
              <a:rPr lang="en" sz="1388"/>
              <a:t>, Haoyue</a:t>
            </a:r>
            <a:endParaRPr sz="1388" err="1"/>
          </a:p>
        </p:txBody>
      </p:sp>
      <p:sp>
        <p:nvSpPr>
          <p:cNvPr id="8" name="TextBox 7">
            <a:extLst>
              <a:ext uri="{FF2B5EF4-FFF2-40B4-BE49-F238E27FC236}">
                <a16:creationId xmlns:a16="http://schemas.microsoft.com/office/drawing/2014/main" id="{C5362753-EE27-FC0C-B3D7-D788C44FBA46}"/>
              </a:ext>
            </a:extLst>
          </p:cNvPr>
          <p:cNvSpPr txBox="1"/>
          <p:nvPr/>
        </p:nvSpPr>
        <p:spPr>
          <a:xfrm>
            <a:off x="312208" y="4529666"/>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i="1">
                <a:solidFill>
                  <a:srgbClr val="595959"/>
                </a:solidFill>
                <a:latin typeface="Corbel"/>
                <a:cs typeface="Arial"/>
              </a:rPr>
              <a:t>Kirk et al. 2021, Bias Out-of-the-Box: An Empirical Analysis of Intersectional Occupation Biases in Popular Generative Language Models</a:t>
            </a:r>
            <a:endParaRPr lang="en-US" sz="1050"/>
          </a:p>
        </p:txBody>
      </p:sp>
      <p:pic>
        <p:nvPicPr>
          <p:cNvPr id="9" name="Picture 9" descr="Chart&#10;&#10;Description automatically generated">
            <a:extLst>
              <a:ext uri="{FF2B5EF4-FFF2-40B4-BE49-F238E27FC236}">
                <a16:creationId xmlns:a16="http://schemas.microsoft.com/office/drawing/2014/main" id="{7A0C54B7-666B-C020-BA90-66E83AE66B28}"/>
              </a:ext>
            </a:extLst>
          </p:cNvPr>
          <p:cNvPicPr>
            <a:picLocks noChangeAspect="1"/>
          </p:cNvPicPr>
          <p:nvPr/>
        </p:nvPicPr>
        <p:blipFill>
          <a:blip r:embed="rId2"/>
          <a:stretch>
            <a:fillRect/>
          </a:stretch>
        </p:blipFill>
        <p:spPr>
          <a:xfrm>
            <a:off x="818093" y="1524713"/>
            <a:ext cx="3443817" cy="2766115"/>
          </a:xfrm>
          <a:prstGeom prst="rect">
            <a:avLst/>
          </a:prstGeom>
        </p:spPr>
      </p:pic>
      <p:pic>
        <p:nvPicPr>
          <p:cNvPr id="10" name="Picture 10" descr="Chart, scatter chart&#10;&#10;Description automatically generated">
            <a:extLst>
              <a:ext uri="{FF2B5EF4-FFF2-40B4-BE49-F238E27FC236}">
                <a16:creationId xmlns:a16="http://schemas.microsoft.com/office/drawing/2014/main" id="{782D220A-6F5B-0124-E187-BCBDDAD6E44C}"/>
              </a:ext>
            </a:extLst>
          </p:cNvPr>
          <p:cNvPicPr>
            <a:picLocks noChangeAspect="1"/>
          </p:cNvPicPr>
          <p:nvPr/>
        </p:nvPicPr>
        <p:blipFill>
          <a:blip r:embed="rId3"/>
          <a:stretch>
            <a:fillRect/>
          </a:stretch>
        </p:blipFill>
        <p:spPr>
          <a:xfrm>
            <a:off x="4601634" y="1491376"/>
            <a:ext cx="3666067" cy="2832791"/>
          </a:xfrm>
          <a:prstGeom prst="rect">
            <a:avLst/>
          </a:prstGeom>
        </p:spPr>
      </p:pic>
      <p:sp>
        <p:nvSpPr>
          <p:cNvPr id="12" name="TextBox 11">
            <a:extLst>
              <a:ext uri="{FF2B5EF4-FFF2-40B4-BE49-F238E27FC236}">
                <a16:creationId xmlns:a16="http://schemas.microsoft.com/office/drawing/2014/main" id="{DBF471FE-5FBB-09D2-2372-68D6C54D9127}"/>
              </a:ext>
            </a:extLst>
          </p:cNvPr>
          <p:cNvSpPr txBox="1"/>
          <p:nvPr/>
        </p:nvSpPr>
        <p:spPr>
          <a:xfrm>
            <a:off x="861235" y="4164541"/>
            <a:ext cx="3521137" cy="530915"/>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r>
              <a:rPr lang="en-US" sz="1500">
                <a:solidFill>
                  <a:srgbClr val="595959"/>
                </a:solidFill>
                <a:latin typeface="Corbel"/>
                <a:ea typeface="+mn-lt"/>
                <a:cs typeface="+mn-lt"/>
              </a:rPr>
              <a:t>Man-Woman occupational split by religion</a:t>
            </a:r>
            <a:endParaRPr lang="en-US" sz="1050"/>
          </a:p>
          <a:p>
            <a:endParaRPr lang="en-US" sz="1500">
              <a:solidFill>
                <a:srgbClr val="595959"/>
              </a:solidFill>
              <a:latin typeface="Corbel"/>
              <a:ea typeface="+mn-lt"/>
              <a:cs typeface="+mn-lt"/>
            </a:endParaRPr>
          </a:p>
        </p:txBody>
      </p:sp>
      <p:sp>
        <p:nvSpPr>
          <p:cNvPr id="13" name="TextBox 12">
            <a:extLst>
              <a:ext uri="{FF2B5EF4-FFF2-40B4-BE49-F238E27FC236}">
                <a16:creationId xmlns:a16="http://schemas.microsoft.com/office/drawing/2014/main" id="{E1EB3E53-5AB4-2B9B-FF5A-C6E1C54AE040}"/>
              </a:ext>
            </a:extLst>
          </p:cNvPr>
          <p:cNvSpPr txBox="1"/>
          <p:nvPr/>
        </p:nvSpPr>
        <p:spPr>
          <a:xfrm>
            <a:off x="4381501" y="4159249"/>
            <a:ext cx="4635500" cy="530915"/>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r>
              <a:rPr lang="en-US" sz="1500">
                <a:solidFill>
                  <a:srgbClr val="595959"/>
                </a:solidFill>
                <a:latin typeface="Corbel"/>
                <a:ea typeface="+mn-lt"/>
                <a:cs typeface="+mn-lt"/>
              </a:rPr>
              <a:t>Man-Woman occupational split by continent name origin</a:t>
            </a:r>
            <a:endParaRPr lang="en-US" sz="1050"/>
          </a:p>
          <a:p>
            <a:endParaRPr lang="en-US" sz="1500">
              <a:solidFill>
                <a:srgbClr val="595959"/>
              </a:solidFill>
              <a:latin typeface="Corbel"/>
              <a:ea typeface="+mn-lt"/>
              <a:cs typeface="+mn-lt"/>
            </a:endParaRPr>
          </a:p>
        </p:txBody>
      </p:sp>
    </p:spTree>
    <p:extLst>
      <p:ext uri="{BB962C8B-B14F-4D97-AF65-F5344CB8AC3E}">
        <p14:creationId xmlns:p14="http://schemas.microsoft.com/office/powerpoint/2010/main" val="23127682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14AD6D3-4E78-ABD8-52F5-FCDE54C38CBB}"/>
              </a:ext>
            </a:extLst>
          </p:cNvPr>
          <p:cNvSpPr txBox="1">
            <a:spLocks/>
          </p:cNvSpPr>
          <p:nvPr/>
        </p:nvSpPr>
        <p:spPr>
          <a:xfrm>
            <a:off x="1143000" y="476648"/>
            <a:ext cx="6858000" cy="1790700"/>
          </a:xfrm>
          <a:prstGeom prst="rect">
            <a:avLst/>
          </a:prstGeom>
          <a:noFill/>
          <a:ln>
            <a:noFill/>
          </a:ln>
        </p:spPr>
        <p:txBody>
          <a:bodyPr spcFirstLastPara="1" wrap="square" lIns="68569" tIns="68569" rIns="68569" bIns="68569" anchor="ctr"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Corbel"/>
              <a:buNone/>
              <a:defRPr sz="28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3600" kern="0">
                <a:cs typeface="Calibri Light"/>
              </a:rPr>
              <a:t>So, is GPT-2 biased?</a:t>
            </a:r>
            <a:endParaRPr lang="en-US" sz="3600"/>
          </a:p>
        </p:txBody>
      </p:sp>
      <p:sp>
        <p:nvSpPr>
          <p:cNvPr id="7" name="TextBox 6">
            <a:extLst>
              <a:ext uri="{FF2B5EF4-FFF2-40B4-BE49-F238E27FC236}">
                <a16:creationId xmlns:a16="http://schemas.microsoft.com/office/drawing/2014/main" id="{CDDE3E9E-C921-D2C4-ADF2-AB67B6BF2668}"/>
              </a:ext>
            </a:extLst>
          </p:cNvPr>
          <p:cNvSpPr txBox="1"/>
          <p:nvPr/>
        </p:nvSpPr>
        <p:spPr>
          <a:xfrm>
            <a:off x="1142999" y="2075656"/>
            <a:ext cx="7667625" cy="99257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500">
                <a:latin typeface="Corbel"/>
                <a:ea typeface="+mn-lt"/>
                <a:cs typeface="+mn-lt"/>
              </a:rPr>
              <a:t>in real world, societal biases exist in job allocations</a:t>
            </a:r>
          </a:p>
          <a:p>
            <a:endParaRPr lang="en-US" sz="1500">
              <a:latin typeface="Corbel"/>
              <a:cs typeface="Arial"/>
            </a:endParaRPr>
          </a:p>
          <a:p>
            <a:r>
              <a:rPr lang="en-US" sz="1500">
                <a:latin typeface="Corbel"/>
                <a:cs typeface="Arial"/>
              </a:rPr>
              <a:t>➡️ </a:t>
            </a:r>
            <a:r>
              <a:rPr lang="en-US" sz="1500">
                <a:latin typeface="Corbel"/>
                <a:ea typeface="+mn-lt"/>
                <a:cs typeface="+mn-lt"/>
              </a:rPr>
              <a:t>we cannot quantify the extent of occupational bias form the model without considering the real-world bias.</a:t>
            </a:r>
            <a:endParaRPr lang="en-US" sz="1500">
              <a:latin typeface="Corbel"/>
              <a:cs typeface="Arial"/>
            </a:endParaRPr>
          </a:p>
        </p:txBody>
      </p:sp>
      <p:sp>
        <p:nvSpPr>
          <p:cNvPr id="8" name="Title 1">
            <a:extLst>
              <a:ext uri="{FF2B5EF4-FFF2-40B4-BE49-F238E27FC236}">
                <a16:creationId xmlns:a16="http://schemas.microsoft.com/office/drawing/2014/main" id="{C4DD40D7-5E70-9BA8-AA13-B7EDB00DE15C}"/>
              </a:ext>
            </a:extLst>
          </p:cNvPr>
          <p:cNvSpPr txBox="1">
            <a:spLocks/>
          </p:cNvSpPr>
          <p:nvPr/>
        </p:nvSpPr>
        <p:spPr>
          <a:xfrm>
            <a:off x="-1" y="2905523"/>
            <a:ext cx="9136063" cy="1790700"/>
          </a:xfrm>
          <a:prstGeom prst="rect">
            <a:avLst/>
          </a:prstGeom>
          <a:noFill/>
          <a:ln>
            <a:noFill/>
          </a:ln>
        </p:spPr>
        <p:txBody>
          <a:bodyPr spcFirstLastPara="1" wrap="square" lIns="68569" tIns="68569" rIns="68569" bIns="68569" anchor="ctr"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Corbel"/>
              <a:buNone/>
              <a:defRPr sz="28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3600" kern="0">
                <a:cs typeface="Calibri Light"/>
              </a:rPr>
              <a:t>Is GPT-2 more/less biased than ground truth?</a:t>
            </a:r>
            <a:endParaRPr lang="en-US" sz="3600"/>
          </a:p>
        </p:txBody>
      </p:sp>
      <p:sp>
        <p:nvSpPr>
          <p:cNvPr id="3" name="Text Placeholder 2">
            <a:extLst>
              <a:ext uri="{FF2B5EF4-FFF2-40B4-BE49-F238E27FC236}">
                <a16:creationId xmlns:a16="http://schemas.microsoft.com/office/drawing/2014/main" id="{42CA42C5-48DB-EF0F-00E3-83DCD668EC1B}"/>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4147325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FD095-6A95-C9F5-2AF9-9A55DBACEFF7}"/>
              </a:ext>
            </a:extLst>
          </p:cNvPr>
          <p:cNvSpPr>
            <a:spLocks noGrp="1"/>
          </p:cNvSpPr>
          <p:nvPr>
            <p:ph type="title"/>
          </p:nvPr>
        </p:nvSpPr>
        <p:spPr/>
        <p:txBody>
          <a:bodyPr>
            <a:normAutofit/>
          </a:bodyPr>
          <a:lstStyle/>
          <a:p>
            <a:r>
              <a:rPr lang="en-US" sz="2400"/>
              <a:t>Methods</a:t>
            </a:r>
          </a:p>
        </p:txBody>
      </p:sp>
      <p:sp>
        <p:nvSpPr>
          <p:cNvPr id="3" name="Text Placeholder 2">
            <a:extLst>
              <a:ext uri="{FF2B5EF4-FFF2-40B4-BE49-F238E27FC236}">
                <a16:creationId xmlns:a16="http://schemas.microsoft.com/office/drawing/2014/main" id="{03B7FE71-1E29-C016-A6F1-2FB223279264}"/>
              </a:ext>
            </a:extLst>
          </p:cNvPr>
          <p:cNvSpPr>
            <a:spLocks noGrp="1"/>
          </p:cNvSpPr>
          <p:nvPr>
            <p:ph type="body" idx="1"/>
          </p:nvPr>
        </p:nvSpPr>
        <p:spPr/>
        <p:txBody>
          <a:bodyPr>
            <a:normAutofit/>
          </a:bodyPr>
          <a:lstStyle/>
          <a:p>
            <a:pPr marL="114300" indent="0">
              <a:buNone/>
            </a:pPr>
            <a:r>
              <a:rPr lang="en-US" sz="1500"/>
              <a:t>Comparison with US Data</a:t>
            </a:r>
          </a:p>
          <a:p>
            <a:pPr marL="114300" indent="0">
              <a:lnSpc>
                <a:spcPct val="114999"/>
              </a:lnSpc>
              <a:buNone/>
            </a:pPr>
            <a:endParaRPr lang="en-US" sz="1500"/>
          </a:p>
          <a:p>
            <a:pPr marL="114300" indent="0">
              <a:lnSpc>
                <a:spcPct val="114999"/>
              </a:lnSpc>
              <a:buNone/>
            </a:pPr>
            <a:r>
              <a:rPr lang="en-US" sz="1500"/>
              <a:t>Methods:</a:t>
            </a:r>
          </a:p>
          <a:p>
            <a:pPr marL="571500" lvl="1" indent="-317183">
              <a:lnSpc>
                <a:spcPct val="114999"/>
              </a:lnSpc>
              <a:buNone/>
            </a:pPr>
            <a:r>
              <a:rPr lang="en-US" sz="1538"/>
              <a:t>Match jobs return by GPT-2 to US Market Data</a:t>
            </a:r>
          </a:p>
          <a:p>
            <a:pPr marL="571500" lvl="1" indent="-317183">
              <a:lnSpc>
                <a:spcPct val="114999"/>
              </a:lnSpc>
              <a:buNone/>
            </a:pPr>
            <a:r>
              <a:rPr lang="en-US" sz="1538"/>
              <a:t>Compare predicted proportions of women per each ethnicity to real-word proportions</a:t>
            </a:r>
          </a:p>
          <a:p>
            <a:pPr marL="571500" lvl="1" indent="-317183">
              <a:lnSpc>
                <a:spcPct val="114999"/>
              </a:lnSpc>
              <a:buNone/>
            </a:pPr>
            <a:r>
              <a:rPr lang="en-US" sz="1538"/>
              <a:t>Estimate MSE for each gender-ethnicity pair</a:t>
            </a:r>
          </a:p>
          <a:p>
            <a:pPr marL="114300" indent="0">
              <a:lnSpc>
                <a:spcPct val="114999"/>
              </a:lnSpc>
              <a:buNone/>
            </a:pPr>
            <a:endParaRPr lang="en-US" sz="1500"/>
          </a:p>
          <a:p>
            <a:pPr marL="114300" indent="0">
              <a:lnSpc>
                <a:spcPct val="114999"/>
              </a:lnSpc>
              <a:buNone/>
            </a:pPr>
            <a:r>
              <a:rPr lang="en-US" sz="1500"/>
              <a:t>Limitations</a:t>
            </a:r>
            <a:endParaRPr lang="en-US"/>
          </a:p>
          <a:p>
            <a:pPr marL="571500" lvl="1" indent="-317183">
              <a:lnSpc>
                <a:spcPct val="114999"/>
              </a:lnSpc>
              <a:buNone/>
            </a:pPr>
            <a:r>
              <a:rPr lang="en-US" sz="1538"/>
              <a:t>US data only reports for gender-ethnicity pairs, cannot compare other intersections</a:t>
            </a:r>
          </a:p>
          <a:p>
            <a:pPr marL="571500" lvl="1" indent="-317183">
              <a:lnSpc>
                <a:spcPct val="114999"/>
              </a:lnSpc>
              <a:buNone/>
            </a:pPr>
            <a:r>
              <a:rPr lang="en-US" sz="1538"/>
              <a:t>Some jobs missing from official stats</a:t>
            </a:r>
          </a:p>
          <a:p>
            <a:pPr marL="571500" lvl="1" indent="-317183">
              <a:lnSpc>
                <a:spcPct val="114999"/>
              </a:lnSpc>
              <a:buNone/>
            </a:pPr>
            <a:r>
              <a:rPr lang="en-US" sz="1538"/>
              <a:t>Inherently US-centric focus</a:t>
            </a:r>
          </a:p>
          <a:p>
            <a:pPr marL="114300" indent="0">
              <a:lnSpc>
                <a:spcPct val="114999"/>
              </a:lnSpc>
              <a:buNone/>
            </a:pPr>
            <a:endParaRPr lang="en-US" sz="1500"/>
          </a:p>
          <a:p>
            <a:pPr marL="114300" indent="0">
              <a:lnSpc>
                <a:spcPct val="114999"/>
              </a:lnSpc>
              <a:buNone/>
            </a:pPr>
            <a:endParaRPr lang="en-US" sz="1500"/>
          </a:p>
        </p:txBody>
      </p:sp>
      <p:sp>
        <p:nvSpPr>
          <p:cNvPr id="6" name="Google Shape;67;p14">
            <a:extLst>
              <a:ext uri="{FF2B5EF4-FFF2-40B4-BE49-F238E27FC236}">
                <a16:creationId xmlns:a16="http://schemas.microsoft.com/office/drawing/2014/main" id="{8E1C8C27-AA63-1FD4-2096-05E08D0EB0F5}"/>
              </a:ext>
            </a:extLst>
          </p:cNvPr>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Autofit/>
          </a:bodyPr>
          <a:lstStyle/>
          <a:p>
            <a:pPr marL="0" indent="0">
              <a:spcAft>
                <a:spcPts val="1200"/>
              </a:spcAft>
              <a:buClr>
                <a:schemeClr val="dk1"/>
              </a:buClr>
              <a:buSzPts val="1100"/>
              <a:buNone/>
            </a:pPr>
            <a:r>
              <a:rPr lang="en" sz="1388"/>
              <a:t>✍️: </a:t>
            </a:r>
            <a:r>
              <a:rPr lang="en" sz="1388" err="1"/>
              <a:t>Yongrui</a:t>
            </a:r>
            <a:r>
              <a:rPr lang="en" sz="1388"/>
              <a:t>, Haoyue</a:t>
            </a:r>
            <a:endParaRPr sz="1388" err="1"/>
          </a:p>
        </p:txBody>
      </p:sp>
    </p:spTree>
    <p:extLst>
      <p:ext uri="{BB962C8B-B14F-4D97-AF65-F5344CB8AC3E}">
        <p14:creationId xmlns:p14="http://schemas.microsoft.com/office/powerpoint/2010/main" val="6570109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71CAD-C955-6CA3-282D-01A540F5EBFE}"/>
              </a:ext>
            </a:extLst>
          </p:cNvPr>
          <p:cNvSpPr>
            <a:spLocks noGrp="1"/>
          </p:cNvSpPr>
          <p:nvPr>
            <p:ph type="title"/>
          </p:nvPr>
        </p:nvSpPr>
        <p:spPr/>
        <p:txBody>
          <a:bodyPr>
            <a:normAutofit/>
          </a:bodyPr>
          <a:lstStyle/>
          <a:p>
            <a:r>
              <a:rPr lang="en-US" sz="2400"/>
              <a:t>Results</a:t>
            </a:r>
          </a:p>
        </p:txBody>
      </p:sp>
      <p:sp>
        <p:nvSpPr>
          <p:cNvPr id="6" name="Text Placeholder 2">
            <a:extLst>
              <a:ext uri="{FF2B5EF4-FFF2-40B4-BE49-F238E27FC236}">
                <a16:creationId xmlns:a16="http://schemas.microsoft.com/office/drawing/2014/main" id="{0299C025-308D-0AD2-3B73-49BE4472DBF9}"/>
              </a:ext>
            </a:extLst>
          </p:cNvPr>
          <p:cNvSpPr txBox="1">
            <a:spLocks/>
          </p:cNvSpPr>
          <p:nvPr/>
        </p:nvSpPr>
        <p:spPr>
          <a:xfrm>
            <a:off x="4569376" y="965150"/>
            <a:ext cx="4054433" cy="754691"/>
          </a:xfrm>
          <a:prstGeom prst="rect">
            <a:avLst/>
          </a:prstGeom>
          <a:noFill/>
          <a:ln>
            <a:noFill/>
          </a:ln>
        </p:spPr>
        <p:txBody>
          <a:bodyPr spcFirstLastPara="1" wrap="square" lIns="68569" tIns="68569" rIns="68569" bIns="68569" anchor="t" anchorCtr="0">
            <a:normAutofit/>
          </a:bodyPr>
          <a:lstStyle>
            <a:defPPr marR="0" lvl="0" algn="l" rtl="0">
              <a:lnSpc>
                <a:spcPct val="100000"/>
              </a:lnSpc>
              <a:spcBef>
                <a:spcPts val="0"/>
              </a:spcBef>
              <a:spcAft>
                <a:spcPts val="0"/>
              </a:spcAft>
            </a:defPPr>
            <a:lvl1pPr marL="609585" marR="0" lvl="0" indent="-457189"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1219170" marR="0" lvl="1" indent="-423323" algn="l" rtl="0">
              <a:lnSpc>
                <a:spcPct val="115000"/>
              </a:lnSpc>
              <a:spcBef>
                <a:spcPts val="0"/>
              </a:spcBef>
              <a:spcAft>
                <a:spcPts val="0"/>
              </a:spcAft>
              <a:buClr>
                <a:schemeClr val="dk2"/>
              </a:buClr>
              <a:buSzPts val="1400"/>
              <a:buFont typeface="Corbel"/>
              <a:buChar char="○"/>
              <a:defRPr sz="1867" b="0" i="0" u="none" strike="noStrike" cap="none">
                <a:solidFill>
                  <a:schemeClr val="dk2"/>
                </a:solidFill>
                <a:latin typeface="Corbel"/>
                <a:ea typeface="Corbel"/>
                <a:cs typeface="Corbel"/>
                <a:sym typeface="Corbel"/>
              </a:defRPr>
            </a:lvl2pPr>
            <a:lvl3pPr marL="1828754" marR="0" lvl="2" indent="-423323" algn="l" rtl="0">
              <a:lnSpc>
                <a:spcPct val="115000"/>
              </a:lnSpc>
              <a:spcBef>
                <a:spcPts val="0"/>
              </a:spcBef>
              <a:spcAft>
                <a:spcPts val="0"/>
              </a:spcAft>
              <a:buClr>
                <a:schemeClr val="dk2"/>
              </a:buClr>
              <a:buSzPts val="1400"/>
              <a:buFont typeface="Corbel"/>
              <a:buChar char="■"/>
              <a:defRPr sz="1867" b="0" i="0" u="none" strike="noStrike" cap="none">
                <a:solidFill>
                  <a:schemeClr val="dk2"/>
                </a:solidFill>
                <a:latin typeface="Corbel"/>
                <a:ea typeface="Corbel"/>
                <a:cs typeface="Corbel"/>
                <a:sym typeface="Corbel"/>
              </a:defRPr>
            </a:lvl3pPr>
            <a:lvl4pPr marL="2438339" marR="0" lvl="3" indent="-423323" algn="l" rtl="0">
              <a:lnSpc>
                <a:spcPct val="115000"/>
              </a:lnSpc>
              <a:spcBef>
                <a:spcPts val="0"/>
              </a:spcBef>
              <a:spcAft>
                <a:spcPts val="0"/>
              </a:spcAft>
              <a:buClr>
                <a:schemeClr val="dk2"/>
              </a:buClr>
              <a:buSzPts val="1400"/>
              <a:buFont typeface="Corbel"/>
              <a:buChar char="●"/>
              <a:defRPr sz="1867" b="0" i="0" u="none" strike="noStrike" cap="none">
                <a:solidFill>
                  <a:schemeClr val="dk2"/>
                </a:solidFill>
                <a:latin typeface="Corbel"/>
                <a:ea typeface="Corbel"/>
                <a:cs typeface="Corbel"/>
                <a:sym typeface="Corbel"/>
              </a:defRPr>
            </a:lvl4pPr>
            <a:lvl5pPr marL="3047924" marR="0" lvl="4" indent="-423323" algn="l" rtl="0">
              <a:lnSpc>
                <a:spcPct val="115000"/>
              </a:lnSpc>
              <a:spcBef>
                <a:spcPts val="0"/>
              </a:spcBef>
              <a:spcAft>
                <a:spcPts val="0"/>
              </a:spcAft>
              <a:buClr>
                <a:schemeClr val="dk2"/>
              </a:buClr>
              <a:buSzPts val="1400"/>
              <a:buFont typeface="Corbel"/>
              <a:buChar char="○"/>
              <a:defRPr sz="1867" b="0" i="0" u="none" strike="noStrike" cap="none">
                <a:solidFill>
                  <a:schemeClr val="dk2"/>
                </a:solidFill>
                <a:latin typeface="Corbel"/>
                <a:ea typeface="Corbel"/>
                <a:cs typeface="Corbel"/>
                <a:sym typeface="Corbel"/>
              </a:defRPr>
            </a:lvl5pPr>
            <a:lvl6pPr marL="3657509" marR="0" lvl="5" indent="-423323" algn="l" rtl="0">
              <a:lnSpc>
                <a:spcPct val="115000"/>
              </a:lnSpc>
              <a:spcBef>
                <a:spcPts val="0"/>
              </a:spcBef>
              <a:spcAft>
                <a:spcPts val="0"/>
              </a:spcAft>
              <a:buClr>
                <a:schemeClr val="dk2"/>
              </a:buClr>
              <a:buSzPts val="1400"/>
              <a:buFont typeface="Corbel"/>
              <a:buChar char="■"/>
              <a:defRPr sz="1867" b="0" i="0" u="none" strike="noStrike" cap="none">
                <a:solidFill>
                  <a:schemeClr val="dk2"/>
                </a:solidFill>
                <a:latin typeface="Corbel"/>
                <a:ea typeface="Corbel"/>
                <a:cs typeface="Corbel"/>
                <a:sym typeface="Corbel"/>
              </a:defRPr>
            </a:lvl6pPr>
            <a:lvl7pPr marL="4267093" marR="0" lvl="6" indent="-423323" algn="l" rtl="0">
              <a:lnSpc>
                <a:spcPct val="115000"/>
              </a:lnSpc>
              <a:spcBef>
                <a:spcPts val="0"/>
              </a:spcBef>
              <a:spcAft>
                <a:spcPts val="0"/>
              </a:spcAft>
              <a:buClr>
                <a:schemeClr val="dk2"/>
              </a:buClr>
              <a:buSzPts val="1400"/>
              <a:buFont typeface="Corbel"/>
              <a:buChar char="●"/>
              <a:defRPr sz="1867" b="0" i="0" u="none" strike="noStrike" cap="none">
                <a:solidFill>
                  <a:schemeClr val="dk2"/>
                </a:solidFill>
                <a:latin typeface="Corbel"/>
                <a:ea typeface="Corbel"/>
                <a:cs typeface="Corbel"/>
                <a:sym typeface="Corbel"/>
              </a:defRPr>
            </a:lvl7pPr>
            <a:lvl8pPr marL="4876678" marR="0" lvl="7" indent="-423323" algn="l" rtl="0">
              <a:lnSpc>
                <a:spcPct val="115000"/>
              </a:lnSpc>
              <a:spcBef>
                <a:spcPts val="0"/>
              </a:spcBef>
              <a:spcAft>
                <a:spcPts val="0"/>
              </a:spcAft>
              <a:buClr>
                <a:schemeClr val="dk2"/>
              </a:buClr>
              <a:buSzPts val="1400"/>
              <a:buFont typeface="Corbel"/>
              <a:buChar char="○"/>
              <a:defRPr sz="1867" b="0" i="0" u="none" strike="noStrike" cap="none">
                <a:solidFill>
                  <a:schemeClr val="dk2"/>
                </a:solidFill>
                <a:latin typeface="Corbel"/>
                <a:ea typeface="Corbel"/>
                <a:cs typeface="Corbel"/>
                <a:sym typeface="Corbel"/>
              </a:defRPr>
            </a:lvl8pPr>
            <a:lvl9pPr marL="5486263" marR="0" lvl="8" indent="-423323" algn="l" rtl="0">
              <a:lnSpc>
                <a:spcPct val="115000"/>
              </a:lnSpc>
              <a:spcBef>
                <a:spcPts val="0"/>
              </a:spcBef>
              <a:spcAft>
                <a:spcPts val="0"/>
              </a:spcAft>
              <a:buClr>
                <a:schemeClr val="dk2"/>
              </a:buClr>
              <a:buSzPts val="1400"/>
              <a:buFont typeface="Corbel"/>
              <a:buChar char="■"/>
              <a:defRPr sz="1867" b="0" i="0" u="none" strike="noStrike" cap="none">
                <a:solidFill>
                  <a:schemeClr val="dk2"/>
                </a:solidFill>
                <a:latin typeface="Corbel"/>
                <a:ea typeface="Corbel"/>
                <a:cs typeface="Corbel"/>
                <a:sym typeface="Corbel"/>
              </a:defRPr>
            </a:lvl9pPr>
          </a:lstStyle>
          <a:p>
            <a:pPr marL="114300" indent="0">
              <a:buNone/>
            </a:pPr>
            <a:r>
              <a:rPr lang="en-US" sz="1500" kern="0"/>
              <a:t>For a given gender-ethnicity pair, how well does GPT-2 predict top jobs?</a:t>
            </a:r>
          </a:p>
        </p:txBody>
      </p:sp>
      <p:sp>
        <p:nvSpPr>
          <p:cNvPr id="8" name="Google Shape;67;p14">
            <a:extLst>
              <a:ext uri="{FF2B5EF4-FFF2-40B4-BE49-F238E27FC236}">
                <a16:creationId xmlns:a16="http://schemas.microsoft.com/office/drawing/2014/main" id="{4DAAAEF7-B718-A262-D44E-852BFE65EBE5}"/>
              </a:ext>
            </a:extLst>
          </p:cNvPr>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Autofit/>
          </a:bodyPr>
          <a:lstStyle/>
          <a:p>
            <a:pPr marL="0" indent="0">
              <a:spcAft>
                <a:spcPts val="1200"/>
              </a:spcAft>
              <a:buClr>
                <a:schemeClr val="dk1"/>
              </a:buClr>
              <a:buSzPts val="1100"/>
              <a:buNone/>
            </a:pPr>
            <a:r>
              <a:rPr lang="en" sz="1388"/>
              <a:t>✍️: </a:t>
            </a:r>
            <a:r>
              <a:rPr lang="en" sz="1388" err="1"/>
              <a:t>Yongrui</a:t>
            </a:r>
            <a:r>
              <a:rPr lang="en" sz="1388"/>
              <a:t>, Haoyue</a:t>
            </a:r>
            <a:endParaRPr sz="1388" err="1"/>
          </a:p>
        </p:txBody>
      </p:sp>
      <p:sp>
        <p:nvSpPr>
          <p:cNvPr id="10" name="TextBox 9">
            <a:extLst>
              <a:ext uri="{FF2B5EF4-FFF2-40B4-BE49-F238E27FC236}">
                <a16:creationId xmlns:a16="http://schemas.microsoft.com/office/drawing/2014/main" id="{6F011DBB-91BE-8A68-F412-C49F39F2CA8F}"/>
              </a:ext>
            </a:extLst>
          </p:cNvPr>
          <p:cNvSpPr txBox="1"/>
          <p:nvPr/>
        </p:nvSpPr>
        <p:spPr>
          <a:xfrm>
            <a:off x="312208" y="4529666"/>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i="1">
                <a:solidFill>
                  <a:srgbClr val="595959"/>
                </a:solidFill>
                <a:latin typeface="Corbel"/>
                <a:cs typeface="Arial"/>
              </a:rPr>
              <a:t>Kirk et al. 2021, Bias Out-of-the-Box: An Empirical Analysis of Intersectional Occupation Biases in Popular Generative Language Models</a:t>
            </a:r>
            <a:endParaRPr lang="en-US" sz="1050"/>
          </a:p>
        </p:txBody>
      </p:sp>
      <p:pic>
        <p:nvPicPr>
          <p:cNvPr id="11" name="Picture 11" descr="Chart, scatter chart&#10;&#10;Description automatically generated">
            <a:extLst>
              <a:ext uri="{FF2B5EF4-FFF2-40B4-BE49-F238E27FC236}">
                <a16:creationId xmlns:a16="http://schemas.microsoft.com/office/drawing/2014/main" id="{108C3426-62C9-4D1C-7E7E-1C097011C754}"/>
              </a:ext>
            </a:extLst>
          </p:cNvPr>
          <p:cNvPicPr>
            <a:picLocks noChangeAspect="1"/>
          </p:cNvPicPr>
          <p:nvPr/>
        </p:nvPicPr>
        <p:blipFill>
          <a:blip r:embed="rId2"/>
          <a:stretch>
            <a:fillRect/>
          </a:stretch>
        </p:blipFill>
        <p:spPr>
          <a:xfrm>
            <a:off x="786342" y="1585219"/>
            <a:ext cx="3105150" cy="2946726"/>
          </a:xfrm>
          <a:prstGeom prst="rect">
            <a:avLst/>
          </a:prstGeom>
        </p:spPr>
      </p:pic>
      <p:sp>
        <p:nvSpPr>
          <p:cNvPr id="3" name="Text Placeholder 2">
            <a:extLst>
              <a:ext uri="{FF2B5EF4-FFF2-40B4-BE49-F238E27FC236}">
                <a16:creationId xmlns:a16="http://schemas.microsoft.com/office/drawing/2014/main" id="{CC05B580-FAE2-8D7E-2091-ADD70596D4AB}"/>
              </a:ext>
            </a:extLst>
          </p:cNvPr>
          <p:cNvSpPr>
            <a:spLocks noGrp="1"/>
          </p:cNvSpPr>
          <p:nvPr>
            <p:ph type="body" idx="1"/>
          </p:nvPr>
        </p:nvSpPr>
        <p:spPr>
          <a:xfrm>
            <a:off x="311701" y="1014893"/>
            <a:ext cx="4054433" cy="754691"/>
          </a:xfrm>
        </p:spPr>
        <p:txBody>
          <a:bodyPr>
            <a:normAutofit/>
          </a:bodyPr>
          <a:lstStyle/>
          <a:p>
            <a:pPr marL="114300" indent="0">
              <a:buNone/>
            </a:pPr>
            <a:r>
              <a:rPr lang="en-US" sz="1500"/>
              <a:t>For a given job, how well does GPT-2 predict gender-ethnicity split?</a:t>
            </a:r>
          </a:p>
        </p:txBody>
      </p:sp>
      <p:pic>
        <p:nvPicPr>
          <p:cNvPr id="12" name="Picture 12">
            <a:extLst>
              <a:ext uri="{FF2B5EF4-FFF2-40B4-BE49-F238E27FC236}">
                <a16:creationId xmlns:a16="http://schemas.microsoft.com/office/drawing/2014/main" id="{B9A76C98-19D9-0F8B-EA7C-A88B2823B858}"/>
              </a:ext>
            </a:extLst>
          </p:cNvPr>
          <p:cNvPicPr>
            <a:picLocks noChangeAspect="1"/>
          </p:cNvPicPr>
          <p:nvPr/>
        </p:nvPicPr>
        <p:blipFill>
          <a:blip r:embed="rId3"/>
          <a:stretch>
            <a:fillRect/>
          </a:stretch>
        </p:blipFill>
        <p:spPr>
          <a:xfrm>
            <a:off x="4522259" y="1776117"/>
            <a:ext cx="4152899" cy="2559641"/>
          </a:xfrm>
          <a:prstGeom prst="rect">
            <a:avLst/>
          </a:prstGeom>
        </p:spPr>
      </p:pic>
    </p:spTree>
    <p:extLst>
      <p:ext uri="{BB962C8B-B14F-4D97-AF65-F5344CB8AC3E}">
        <p14:creationId xmlns:p14="http://schemas.microsoft.com/office/powerpoint/2010/main" val="16456011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36C83-658D-69A1-39F2-D8EE54DDD3B6}"/>
              </a:ext>
            </a:extLst>
          </p:cNvPr>
          <p:cNvSpPr>
            <a:spLocks noGrp="1"/>
          </p:cNvSpPr>
          <p:nvPr>
            <p:ph type="title"/>
          </p:nvPr>
        </p:nvSpPr>
        <p:spPr/>
        <p:txBody>
          <a:bodyPr>
            <a:normAutofit/>
          </a:bodyPr>
          <a:lstStyle/>
          <a:p>
            <a:r>
              <a:rPr lang="en-US" sz="2400" err="1"/>
              <a:t>Takeways</a:t>
            </a:r>
            <a:endParaRPr lang="en-US" sz="2400"/>
          </a:p>
        </p:txBody>
      </p:sp>
      <p:sp>
        <p:nvSpPr>
          <p:cNvPr id="3" name="Text Placeholder 2">
            <a:extLst>
              <a:ext uri="{FF2B5EF4-FFF2-40B4-BE49-F238E27FC236}">
                <a16:creationId xmlns:a16="http://schemas.microsoft.com/office/drawing/2014/main" id="{0AFF396F-8EE6-9E17-38F6-12CCED5FD9BA}"/>
              </a:ext>
            </a:extLst>
          </p:cNvPr>
          <p:cNvSpPr>
            <a:spLocks noGrp="1"/>
          </p:cNvSpPr>
          <p:nvPr>
            <p:ph type="body" idx="1"/>
          </p:nvPr>
        </p:nvSpPr>
        <p:spPr/>
        <p:txBody>
          <a:bodyPr/>
          <a:lstStyle/>
          <a:p>
            <a:pPr marL="114300" indent="0">
              <a:buNone/>
            </a:pPr>
            <a:r>
              <a:rPr lang="en-US"/>
              <a:t>Core Methods: Analyzed the returned job distributions predicted by GPT-2 with intersectional categories, and made comparison with US Census Data.</a:t>
            </a:r>
          </a:p>
          <a:p>
            <a:pPr marL="114300" indent="0">
              <a:lnSpc>
                <a:spcPct val="114999"/>
              </a:lnSpc>
              <a:buNone/>
            </a:pPr>
            <a:endParaRPr lang="en-US"/>
          </a:p>
          <a:p>
            <a:pPr marL="114300" indent="0">
              <a:lnSpc>
                <a:spcPct val="114999"/>
              </a:lnSpc>
              <a:buNone/>
            </a:pPr>
            <a:r>
              <a:rPr lang="en-US"/>
              <a:t>Core Findings: The jobs predicted by GPT-2 are less diverse and more stereotypical for women than men, especially for gender-ethnicity pairs.</a:t>
            </a:r>
          </a:p>
          <a:p>
            <a:pPr marL="114300" indent="0">
              <a:lnSpc>
                <a:spcPct val="114999"/>
              </a:lnSpc>
              <a:buNone/>
            </a:pPr>
            <a:endParaRPr lang="en-US"/>
          </a:p>
          <a:p>
            <a:pPr marL="114300" indent="0">
              <a:lnSpc>
                <a:spcPct val="114999"/>
              </a:lnSpc>
              <a:buNone/>
            </a:pPr>
            <a:r>
              <a:rPr lang="en-US"/>
              <a:t>Core Conclusion: GPT-2 has the ability to reflect the societal skew of gender and ethnicity in US. In some scenarios, it is </a:t>
            </a:r>
            <a:r>
              <a:rPr lang="en-US">
                <a:solidFill>
                  <a:srgbClr val="FF0000"/>
                </a:solidFill>
              </a:rPr>
              <a:t>pulling the skews of the distribution found in reality towards gender parity</a:t>
            </a:r>
            <a:r>
              <a:rPr lang="en-US"/>
              <a:t>. GPT-2 over-predicts occupational clustering for women.</a:t>
            </a:r>
          </a:p>
          <a:p>
            <a:pPr marL="114300" indent="0">
              <a:lnSpc>
                <a:spcPct val="114999"/>
              </a:lnSpc>
              <a:buNone/>
            </a:pPr>
            <a:endParaRPr lang="en-US"/>
          </a:p>
        </p:txBody>
      </p:sp>
      <p:sp>
        <p:nvSpPr>
          <p:cNvPr id="6" name="Text Placeholder 5">
            <a:extLst>
              <a:ext uri="{FF2B5EF4-FFF2-40B4-BE49-F238E27FC236}">
                <a16:creationId xmlns:a16="http://schemas.microsoft.com/office/drawing/2014/main" id="{164FA9C1-2815-CF91-E4B4-4F61A32E370D}"/>
              </a:ext>
            </a:extLst>
          </p:cNvPr>
          <p:cNvSpPr>
            <a:spLocks noGrp="1"/>
          </p:cNvSpPr>
          <p:nvPr>
            <p:ph type="body" idx="2"/>
          </p:nvPr>
        </p:nvSpPr>
        <p:spPr/>
        <p:txBody>
          <a:bodyPr/>
          <a:lstStyle/>
          <a:p>
            <a:pPr marL="139541" indent="0">
              <a:lnSpc>
                <a:spcPct val="114999"/>
              </a:lnSpc>
              <a:buNone/>
            </a:pPr>
            <a:r>
              <a:rPr lang="en" sz="1388"/>
              <a:t>✍️: </a:t>
            </a:r>
            <a:r>
              <a:rPr lang="en" sz="1388" err="1"/>
              <a:t>Yongrui</a:t>
            </a:r>
            <a:r>
              <a:rPr lang="en" sz="1388"/>
              <a:t>, Haoyue</a:t>
            </a:r>
            <a:endParaRPr lang="en-US"/>
          </a:p>
        </p:txBody>
      </p:sp>
    </p:spTree>
    <p:extLst>
      <p:ext uri="{BB962C8B-B14F-4D97-AF65-F5344CB8AC3E}">
        <p14:creationId xmlns:p14="http://schemas.microsoft.com/office/powerpoint/2010/main" val="13201160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C1B33-3C7B-BC06-43DB-570F92FFD3A3}"/>
              </a:ext>
            </a:extLst>
          </p:cNvPr>
          <p:cNvSpPr>
            <a:spLocks noGrp="1"/>
          </p:cNvSpPr>
          <p:nvPr>
            <p:ph type="title"/>
          </p:nvPr>
        </p:nvSpPr>
        <p:spPr>
          <a:xfrm>
            <a:off x="316346" y="1286631"/>
            <a:ext cx="8520600" cy="841800"/>
          </a:xfrm>
        </p:spPr>
        <p:txBody>
          <a:bodyPr>
            <a:normAutofit fontScale="90000"/>
          </a:bodyPr>
          <a:lstStyle/>
          <a:p>
            <a:r>
              <a:rPr lang="en-US"/>
              <a:t>It is certainly appropriate that the Language model should not </a:t>
            </a:r>
            <a:r>
              <a:rPr lang="en-US">
                <a:solidFill>
                  <a:schemeClr val="accent4"/>
                </a:solidFill>
              </a:rPr>
              <a:t>exacerbate</a:t>
            </a:r>
            <a:r>
              <a:rPr lang="en-US"/>
              <a:t> existing societal biases...</a:t>
            </a:r>
          </a:p>
          <a:p>
            <a:endParaRPr lang="en-US"/>
          </a:p>
        </p:txBody>
      </p:sp>
      <p:sp>
        <p:nvSpPr>
          <p:cNvPr id="3" name="TextBox 2">
            <a:extLst>
              <a:ext uri="{FF2B5EF4-FFF2-40B4-BE49-F238E27FC236}">
                <a16:creationId xmlns:a16="http://schemas.microsoft.com/office/drawing/2014/main" id="{D4C94941-40D2-F76B-45BF-E3F011752FDE}"/>
              </a:ext>
            </a:extLst>
          </p:cNvPr>
          <p:cNvSpPr txBox="1"/>
          <p:nvPr/>
        </p:nvSpPr>
        <p:spPr>
          <a:xfrm>
            <a:off x="306659" y="2843561"/>
            <a:ext cx="8531669" cy="106182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3225">
                <a:cs typeface="Arial"/>
              </a:rPr>
              <a:t>Should the model </a:t>
            </a:r>
            <a:r>
              <a:rPr lang="en-US" sz="3225" i="1">
                <a:solidFill>
                  <a:schemeClr val="accent4"/>
                </a:solidFill>
                <a:cs typeface="Arial"/>
              </a:rPr>
              <a:t>reflect</a:t>
            </a:r>
            <a:r>
              <a:rPr lang="en-US" sz="3225">
                <a:cs typeface="Arial"/>
              </a:rPr>
              <a:t> or </a:t>
            </a:r>
            <a:r>
              <a:rPr lang="en-US" sz="3225" i="1">
                <a:solidFill>
                  <a:schemeClr val="accent4"/>
                </a:solidFill>
                <a:cs typeface="Arial"/>
              </a:rPr>
              <a:t>correct</a:t>
            </a:r>
            <a:r>
              <a:rPr lang="en-US" sz="3225">
                <a:cs typeface="Arial"/>
              </a:rPr>
              <a:t> existing inequalities?</a:t>
            </a:r>
            <a:endParaRPr lang="en-US" sz="1050">
              <a:cs typeface="Arial"/>
            </a:endParaRPr>
          </a:p>
        </p:txBody>
      </p:sp>
      <p:sp>
        <p:nvSpPr>
          <p:cNvPr id="5" name="Google Shape;67;p14">
            <a:extLst>
              <a:ext uri="{FF2B5EF4-FFF2-40B4-BE49-F238E27FC236}">
                <a16:creationId xmlns:a16="http://schemas.microsoft.com/office/drawing/2014/main" id="{54E0B98C-831D-771E-0AA8-D7394B9FAA06}"/>
              </a:ext>
            </a:extLst>
          </p:cNvPr>
          <p:cNvSpPr txBox="1">
            <a:spLocks/>
          </p:cNvSpPr>
          <p:nvPr/>
        </p:nvSpPr>
        <p:spPr>
          <a:xfrm>
            <a:off x="93155" y="4695967"/>
            <a:ext cx="3155100" cy="453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spcAft>
                <a:spcPts val="1200"/>
              </a:spcAft>
              <a:buClr>
                <a:schemeClr val="dk1"/>
              </a:buClr>
              <a:buSzPts val="1100"/>
            </a:pPr>
            <a:r>
              <a:rPr lang="en-US" sz="1388" kern="0"/>
              <a:t>✍️: </a:t>
            </a:r>
            <a:r>
              <a:rPr lang="en-US" sz="1388" kern="0" err="1"/>
              <a:t>Yongrui</a:t>
            </a:r>
            <a:r>
              <a:rPr lang="en-US" sz="1388" kern="0"/>
              <a:t>, Haoyue</a:t>
            </a:r>
            <a:endParaRPr lang="en-US" sz="1388" kern="0" err="1"/>
          </a:p>
        </p:txBody>
      </p:sp>
    </p:spTree>
    <p:extLst>
      <p:ext uri="{BB962C8B-B14F-4D97-AF65-F5344CB8AC3E}">
        <p14:creationId xmlns:p14="http://schemas.microsoft.com/office/powerpoint/2010/main" val="1744000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a:ea typeface="Calibri Light"/>
                <a:cs typeface="Calibri Light"/>
              </a:rPr>
              <a:t>Reviewer Interpretation</a:t>
            </a:r>
          </a:p>
        </p:txBody>
      </p:sp>
      <p:sp>
        <p:nvSpPr>
          <p:cNvPr id="3" name="Subtitle 2"/>
          <p:cNvSpPr>
            <a:spLocks noGrp="1"/>
          </p:cNvSpPr>
          <p:nvPr>
            <p:ph type="subTitle" idx="1"/>
          </p:nvPr>
        </p:nvSpPr>
        <p:spPr>
          <a:xfrm>
            <a:off x="6361044" y="4430937"/>
            <a:ext cx="2782957" cy="715048"/>
          </a:xfrm>
        </p:spPr>
        <p:txBody>
          <a:bodyPr vert="horz" lIns="68580" tIns="34290" rIns="68580" bIns="34290" rtlCol="0" anchor="t">
            <a:normAutofit/>
          </a:bodyPr>
          <a:lstStyle/>
          <a:p>
            <a:pPr algn="r"/>
            <a:r>
              <a:rPr lang="en-US">
                <a:cs typeface="Calibri"/>
              </a:rPr>
              <a:t>Ammar</a:t>
            </a:r>
            <a:endParaRPr lang="en-US"/>
          </a:p>
          <a:p>
            <a:pPr algn="r"/>
            <a:r>
              <a:rPr lang="en-US">
                <a:cs typeface="Calibri"/>
              </a:rPr>
              <a:t>Elisée</a:t>
            </a:r>
          </a:p>
        </p:txBody>
      </p:sp>
      <p:sp>
        <p:nvSpPr>
          <p:cNvPr id="4" name="Google Shape;67;p14">
            <a:extLst>
              <a:ext uri="{FF2B5EF4-FFF2-40B4-BE49-F238E27FC236}">
                <a16:creationId xmlns:a16="http://schemas.microsoft.com/office/drawing/2014/main" id="{7DE1DD4E-D6DA-465B-F1EF-74928E07CD01}"/>
              </a:ext>
            </a:extLst>
          </p:cNvPr>
          <p:cNvSpPr txBox="1">
            <a:spLocks noGrp="1"/>
          </p:cNvSpPr>
          <p:nvPr/>
        </p:nvSpPr>
        <p:spPr>
          <a:xfrm>
            <a:off x="-2476" y="4802425"/>
            <a:ext cx="2366325" cy="340425"/>
          </a:xfrm>
          <a:prstGeom prst="rect">
            <a:avLst/>
          </a:prstGeom>
          <a:noFill/>
          <a:ln>
            <a:noFill/>
          </a:ln>
        </p:spPr>
        <p:txBody>
          <a:bodyPr spcFirstLastPara="1" wrap="square" lIns="68569" tIns="68569" rIns="68569" bIns="68569" anchor="t" anchorCtr="0">
            <a:normAutofit fontScale="55000" lnSpcReduction="20000"/>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1pPr>
            <a:lvl2pPr marL="914400" marR="0" lvl="1"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2pPr>
            <a:lvl3pPr marL="1371600" marR="0" lvl="2"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3pPr>
            <a:lvl4pPr marL="1828800" marR="0" lvl="3"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4pPr>
            <a:lvl5pPr marL="2286000" marR="0" lvl="4"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5pPr>
            <a:lvl6pPr marL="2743200" marR="0" lvl="5"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6pPr>
            <a:lvl7pPr marL="3200400" marR="0" lvl="6"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7pPr>
            <a:lvl8pPr marL="3657600" marR="0" lvl="7"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8pPr>
            <a:lvl9pPr marL="4114800" marR="0" lvl="8"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9pPr>
          </a:lstStyle>
          <a:p>
            <a:pPr marL="0" indent="0">
              <a:spcAft>
                <a:spcPts val="900"/>
              </a:spcAft>
              <a:buClr>
                <a:schemeClr val="dk1"/>
              </a:buClr>
              <a:buSzPts val="1100"/>
              <a:buNone/>
            </a:pPr>
            <a:r>
              <a:rPr lang="en" sz="1050"/>
              <a:t>🔎: Ammar and Elis</a:t>
            </a:r>
            <a:r>
              <a:rPr lang="en-US" sz="1050" err="1"/>
              <a:t>ée</a:t>
            </a:r>
            <a:endParaRPr sz="1050" err="1"/>
          </a:p>
        </p:txBody>
      </p:sp>
    </p:spTree>
    <p:extLst>
      <p:ext uri="{BB962C8B-B14F-4D97-AF65-F5344CB8AC3E}">
        <p14:creationId xmlns:p14="http://schemas.microsoft.com/office/powerpoint/2010/main" val="6138136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59DE1-917E-1675-E7D8-E56EB4A1C3A1}"/>
              </a:ext>
            </a:extLst>
          </p:cNvPr>
          <p:cNvSpPr>
            <a:spLocks noGrp="1"/>
          </p:cNvSpPr>
          <p:nvPr>
            <p:ph type="title"/>
          </p:nvPr>
        </p:nvSpPr>
        <p:spPr/>
        <p:txBody>
          <a:bodyPr/>
          <a:lstStyle/>
          <a:p>
            <a:r>
              <a:rPr lang="en-US">
                <a:cs typeface="Calibri Light"/>
              </a:rPr>
              <a:t>Paper Positives (+)</a:t>
            </a:r>
          </a:p>
        </p:txBody>
      </p:sp>
      <p:sp>
        <p:nvSpPr>
          <p:cNvPr id="3" name="Content Placeholder 2">
            <a:extLst>
              <a:ext uri="{FF2B5EF4-FFF2-40B4-BE49-F238E27FC236}">
                <a16:creationId xmlns:a16="http://schemas.microsoft.com/office/drawing/2014/main" id="{60A99A23-E38E-E1BF-EF48-FD9E051C2281}"/>
              </a:ext>
            </a:extLst>
          </p:cNvPr>
          <p:cNvSpPr>
            <a:spLocks noGrp="1"/>
          </p:cNvSpPr>
          <p:nvPr>
            <p:ph idx="1"/>
          </p:nvPr>
        </p:nvSpPr>
        <p:spPr/>
        <p:txBody>
          <a:bodyPr vert="horz" lIns="68580" tIns="34290" rIns="68580" bIns="34290" rtlCol="0" anchor="t">
            <a:normAutofit/>
          </a:bodyPr>
          <a:lstStyle/>
          <a:p>
            <a:r>
              <a:rPr lang="en-US">
                <a:cs typeface="Calibri"/>
              </a:rPr>
              <a:t>Makes References to Previous Related work</a:t>
            </a:r>
          </a:p>
          <a:p>
            <a:pPr marL="685800" lvl="1" indent="-342900">
              <a:buAutoNum type="arabicPeriod"/>
            </a:pPr>
            <a:r>
              <a:rPr lang="en-US">
                <a:cs typeface="Calibri"/>
              </a:rPr>
              <a:t>Bias in NLP Models</a:t>
            </a:r>
          </a:p>
          <a:p>
            <a:pPr marL="685800" lvl="1" indent="-342900">
              <a:buAutoNum type="arabicPeriod"/>
            </a:pPr>
            <a:r>
              <a:rPr lang="en-US">
                <a:cs typeface="Calibri"/>
              </a:rPr>
              <a:t>Probing Language Models</a:t>
            </a:r>
          </a:p>
          <a:p>
            <a:pPr marL="685800" lvl="1" indent="-342900">
              <a:buAutoNum type="arabicPeriod"/>
            </a:pPr>
            <a:r>
              <a:rPr lang="en-US">
                <a:cs typeface="Calibri"/>
              </a:rPr>
              <a:t>Intersectional Biases</a:t>
            </a:r>
          </a:p>
          <a:p>
            <a:pPr marL="685800" lvl="1" indent="-342900">
              <a:buAutoNum type="arabicPeriod"/>
            </a:pPr>
            <a:endParaRPr lang="en-US">
              <a:cs typeface="Calibri"/>
            </a:endParaRPr>
          </a:p>
          <a:p>
            <a:pPr marL="342900" lvl="1" indent="0">
              <a:buNone/>
            </a:pPr>
            <a:endParaRPr lang="en-US">
              <a:cs typeface="Calibri"/>
            </a:endParaRPr>
          </a:p>
          <a:p>
            <a:pPr marL="342900" lvl="1" indent="0">
              <a:buNone/>
            </a:pPr>
            <a:endParaRPr lang="en-US">
              <a:cs typeface="Calibri"/>
            </a:endParaRPr>
          </a:p>
          <a:p>
            <a:pPr marL="685800" lvl="1" indent="-342900">
              <a:buAutoNum type="arabicPeriod"/>
            </a:pPr>
            <a:endParaRPr lang="en-US">
              <a:cs typeface="Calibri"/>
            </a:endParaRPr>
          </a:p>
          <a:p>
            <a:endParaRPr lang="en-US">
              <a:cs typeface="Calibri"/>
            </a:endParaRPr>
          </a:p>
          <a:p>
            <a:endParaRPr lang="en-US">
              <a:cs typeface="Calibri"/>
            </a:endParaRPr>
          </a:p>
          <a:p>
            <a:endParaRPr lang="en-US">
              <a:cs typeface="Calibri"/>
            </a:endParaRPr>
          </a:p>
        </p:txBody>
      </p:sp>
      <p:sp>
        <p:nvSpPr>
          <p:cNvPr id="4" name="Google Shape;67;p14">
            <a:extLst>
              <a:ext uri="{FF2B5EF4-FFF2-40B4-BE49-F238E27FC236}">
                <a16:creationId xmlns:a16="http://schemas.microsoft.com/office/drawing/2014/main" id="{7DE1DD4E-D6DA-465B-F1EF-74928E07CD01}"/>
              </a:ext>
            </a:extLst>
          </p:cNvPr>
          <p:cNvSpPr txBox="1">
            <a:spLocks noGrp="1"/>
          </p:cNvSpPr>
          <p:nvPr/>
        </p:nvSpPr>
        <p:spPr>
          <a:xfrm>
            <a:off x="-2476" y="4802425"/>
            <a:ext cx="2366325" cy="340425"/>
          </a:xfrm>
          <a:prstGeom prst="rect">
            <a:avLst/>
          </a:prstGeom>
          <a:noFill/>
          <a:ln>
            <a:noFill/>
          </a:ln>
        </p:spPr>
        <p:txBody>
          <a:bodyPr spcFirstLastPara="1" wrap="square" lIns="68569" tIns="68569" rIns="68569" bIns="68569" anchor="t" anchorCtr="0">
            <a:norm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1pPr>
            <a:lvl2pPr marL="914400" marR="0" lvl="1"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2pPr>
            <a:lvl3pPr marL="1371600" marR="0" lvl="2"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3pPr>
            <a:lvl4pPr marL="1828800" marR="0" lvl="3"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4pPr>
            <a:lvl5pPr marL="2286000" marR="0" lvl="4"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5pPr>
            <a:lvl6pPr marL="2743200" marR="0" lvl="5"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6pPr>
            <a:lvl7pPr marL="3200400" marR="0" lvl="6"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7pPr>
            <a:lvl8pPr marL="3657600" marR="0" lvl="7"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8pPr>
            <a:lvl9pPr marL="4114800" marR="0" lvl="8"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9pPr>
          </a:lstStyle>
          <a:p>
            <a:pPr>
              <a:lnSpc>
                <a:spcPct val="114999"/>
              </a:lnSpc>
              <a:buNone/>
            </a:pPr>
            <a:r>
              <a:rPr lang="en" sz="1050"/>
              <a:t>🔎: Ammar and Elis</a:t>
            </a:r>
            <a:r>
              <a:rPr lang="en-US" sz="1050" err="1"/>
              <a:t>ée</a:t>
            </a:r>
            <a:endParaRPr lang="en" sz="1050" err="1"/>
          </a:p>
          <a:p>
            <a:pPr marL="0" indent="0">
              <a:lnSpc>
                <a:spcPct val="114999"/>
              </a:lnSpc>
              <a:spcAft>
                <a:spcPts val="900"/>
              </a:spcAft>
              <a:buSzPts val="1100"/>
              <a:buNone/>
            </a:pPr>
            <a:endParaRPr lang="en" sz="1050"/>
          </a:p>
        </p:txBody>
      </p:sp>
    </p:spTree>
    <p:extLst>
      <p:ext uri="{BB962C8B-B14F-4D97-AF65-F5344CB8AC3E}">
        <p14:creationId xmlns:p14="http://schemas.microsoft.com/office/powerpoint/2010/main" val="915063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59DE1-917E-1675-E7D8-E56EB4A1C3A1}"/>
              </a:ext>
            </a:extLst>
          </p:cNvPr>
          <p:cNvSpPr>
            <a:spLocks noGrp="1"/>
          </p:cNvSpPr>
          <p:nvPr>
            <p:ph type="title"/>
          </p:nvPr>
        </p:nvSpPr>
        <p:spPr>
          <a:xfrm>
            <a:off x="678708" y="294702"/>
            <a:ext cx="7886700" cy="994172"/>
          </a:xfrm>
        </p:spPr>
        <p:txBody>
          <a:bodyPr/>
          <a:lstStyle/>
          <a:p>
            <a:r>
              <a:rPr lang="en-US">
                <a:cs typeface="Calibri Light"/>
              </a:rPr>
              <a:t>Paper Positives (+)</a:t>
            </a:r>
          </a:p>
        </p:txBody>
      </p:sp>
      <p:sp>
        <p:nvSpPr>
          <p:cNvPr id="3" name="Content Placeholder 2">
            <a:extLst>
              <a:ext uri="{FF2B5EF4-FFF2-40B4-BE49-F238E27FC236}">
                <a16:creationId xmlns:a16="http://schemas.microsoft.com/office/drawing/2014/main" id="{60A99A23-E38E-E1BF-EF48-FD9E051C2281}"/>
              </a:ext>
            </a:extLst>
          </p:cNvPr>
          <p:cNvSpPr>
            <a:spLocks noGrp="1"/>
          </p:cNvSpPr>
          <p:nvPr>
            <p:ph idx="1"/>
          </p:nvPr>
        </p:nvSpPr>
        <p:spPr/>
        <p:txBody>
          <a:bodyPr vert="horz" lIns="68580" tIns="34290" rIns="68580" bIns="34290" rtlCol="0" anchor="t">
            <a:normAutofit/>
          </a:bodyPr>
          <a:lstStyle/>
          <a:p>
            <a:r>
              <a:rPr lang="en-US">
                <a:cs typeface="Calibri"/>
              </a:rPr>
              <a:t>Focuses on specifying the type of Bias to investigate</a:t>
            </a:r>
            <a:endParaRPr lang="en-US"/>
          </a:p>
          <a:p>
            <a:pPr lvl="1" indent="-342900">
              <a:buAutoNum type="arabicPeriod"/>
            </a:pPr>
            <a:r>
              <a:rPr lang="en-US">
                <a:ea typeface="+mn-lt"/>
                <a:cs typeface="+mn-lt"/>
              </a:rPr>
              <a:t>Representational and Allocation harms</a:t>
            </a:r>
            <a:endParaRPr lang="en-US">
              <a:cs typeface="Calibri"/>
            </a:endParaRPr>
          </a:p>
          <a:p>
            <a:pPr marL="171450" lvl="1" indent="0">
              <a:buNone/>
            </a:pPr>
            <a:endParaRPr lang="en-US">
              <a:cs typeface="Calibri"/>
            </a:endParaRPr>
          </a:p>
          <a:p>
            <a:r>
              <a:rPr lang="en-US">
                <a:cs typeface="Calibri"/>
              </a:rPr>
              <a:t>Clear Writing and Visuals </a:t>
            </a:r>
          </a:p>
          <a:p>
            <a:endParaRPr lang="en-US">
              <a:cs typeface="Calibri"/>
            </a:endParaRPr>
          </a:p>
          <a:p>
            <a:r>
              <a:rPr lang="en-US">
                <a:cs typeface="Calibri"/>
              </a:rPr>
              <a:t>Admits there's room for improvement to the models</a:t>
            </a:r>
          </a:p>
          <a:p>
            <a:pPr marL="685800" lvl="1" indent="-342900">
              <a:buAutoNum type="arabicPeriod"/>
            </a:pPr>
            <a:endParaRPr lang="en-US">
              <a:cs typeface="Calibri"/>
            </a:endParaRPr>
          </a:p>
          <a:p>
            <a:pPr marL="342900" lvl="1" indent="0">
              <a:buNone/>
            </a:pPr>
            <a:endParaRPr lang="en-US">
              <a:cs typeface="Calibri"/>
            </a:endParaRPr>
          </a:p>
          <a:p>
            <a:pPr marL="342900" lvl="1" indent="0">
              <a:buNone/>
            </a:pPr>
            <a:endParaRPr lang="en-US">
              <a:cs typeface="Calibri"/>
            </a:endParaRPr>
          </a:p>
          <a:p>
            <a:pPr marL="685800" lvl="1" indent="-342900">
              <a:buAutoNum type="arabicPeriod"/>
            </a:pPr>
            <a:endParaRPr lang="en-US">
              <a:cs typeface="Calibri"/>
            </a:endParaRPr>
          </a:p>
          <a:p>
            <a:endParaRPr lang="en-US">
              <a:cs typeface="Calibri"/>
            </a:endParaRPr>
          </a:p>
          <a:p>
            <a:endParaRPr lang="en-US">
              <a:cs typeface="Calibri"/>
            </a:endParaRPr>
          </a:p>
          <a:p>
            <a:endParaRPr lang="en-US">
              <a:cs typeface="Calibri"/>
            </a:endParaRPr>
          </a:p>
        </p:txBody>
      </p:sp>
      <p:sp>
        <p:nvSpPr>
          <p:cNvPr id="4" name="Google Shape;67;p14">
            <a:extLst>
              <a:ext uri="{FF2B5EF4-FFF2-40B4-BE49-F238E27FC236}">
                <a16:creationId xmlns:a16="http://schemas.microsoft.com/office/drawing/2014/main" id="{7DE1DD4E-D6DA-465B-F1EF-74928E07CD01}"/>
              </a:ext>
            </a:extLst>
          </p:cNvPr>
          <p:cNvSpPr txBox="1">
            <a:spLocks noGrp="1"/>
          </p:cNvSpPr>
          <p:nvPr/>
        </p:nvSpPr>
        <p:spPr>
          <a:xfrm>
            <a:off x="-2476" y="4802425"/>
            <a:ext cx="2366325" cy="340425"/>
          </a:xfrm>
          <a:prstGeom prst="rect">
            <a:avLst/>
          </a:prstGeom>
          <a:noFill/>
          <a:ln>
            <a:noFill/>
          </a:ln>
        </p:spPr>
        <p:txBody>
          <a:bodyPr spcFirstLastPara="1" wrap="square" lIns="68569" tIns="68569" rIns="68569" bIns="68569" anchor="t" anchorCtr="0">
            <a:norm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1pPr>
            <a:lvl2pPr marL="914400" marR="0" lvl="1"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2pPr>
            <a:lvl3pPr marL="1371600" marR="0" lvl="2"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3pPr>
            <a:lvl4pPr marL="1828800" marR="0" lvl="3"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4pPr>
            <a:lvl5pPr marL="2286000" marR="0" lvl="4"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5pPr>
            <a:lvl6pPr marL="2743200" marR="0" lvl="5"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6pPr>
            <a:lvl7pPr marL="3200400" marR="0" lvl="6"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7pPr>
            <a:lvl8pPr marL="3657600" marR="0" lvl="7"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8pPr>
            <a:lvl9pPr marL="4114800" marR="0" lvl="8"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9pPr>
          </a:lstStyle>
          <a:p>
            <a:pPr>
              <a:lnSpc>
                <a:spcPct val="114999"/>
              </a:lnSpc>
              <a:buNone/>
            </a:pPr>
            <a:r>
              <a:rPr lang="en" sz="1050"/>
              <a:t>🔎: Ammar and Elis</a:t>
            </a:r>
            <a:r>
              <a:rPr lang="en-US" sz="1050" err="1"/>
              <a:t>ée</a:t>
            </a:r>
            <a:endParaRPr lang="en" sz="1050" err="1"/>
          </a:p>
          <a:p>
            <a:pPr marL="0" indent="0">
              <a:lnSpc>
                <a:spcPct val="114999"/>
              </a:lnSpc>
              <a:spcAft>
                <a:spcPts val="900"/>
              </a:spcAft>
              <a:buSzPts val="1100"/>
              <a:buNone/>
            </a:pPr>
            <a:endParaRPr lang="en" sz="1050"/>
          </a:p>
        </p:txBody>
      </p:sp>
    </p:spTree>
    <p:extLst>
      <p:ext uri="{BB962C8B-B14F-4D97-AF65-F5344CB8AC3E}">
        <p14:creationId xmlns:p14="http://schemas.microsoft.com/office/powerpoint/2010/main" val="1278411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E695D-CC79-2DA3-9AC5-81734913985A}"/>
              </a:ext>
            </a:extLst>
          </p:cNvPr>
          <p:cNvSpPr>
            <a:spLocks noGrp="1"/>
          </p:cNvSpPr>
          <p:nvPr>
            <p:ph type="title"/>
          </p:nvPr>
        </p:nvSpPr>
        <p:spPr/>
        <p:txBody>
          <a:bodyPr/>
          <a:lstStyle/>
          <a:p>
            <a:r>
              <a:rPr lang="en-US">
                <a:cs typeface="Calibri Light"/>
              </a:rPr>
              <a:t>Paper Positives (+)</a:t>
            </a:r>
            <a:endParaRPr lang="en-US"/>
          </a:p>
        </p:txBody>
      </p:sp>
      <p:sp>
        <p:nvSpPr>
          <p:cNvPr id="3" name="Content Placeholder 2">
            <a:extLst>
              <a:ext uri="{FF2B5EF4-FFF2-40B4-BE49-F238E27FC236}">
                <a16:creationId xmlns:a16="http://schemas.microsoft.com/office/drawing/2014/main" id="{2DB380CC-8D44-7CE1-5B6E-818E0126262F}"/>
              </a:ext>
            </a:extLst>
          </p:cNvPr>
          <p:cNvSpPr>
            <a:spLocks noGrp="1"/>
          </p:cNvSpPr>
          <p:nvPr>
            <p:ph idx="1"/>
          </p:nvPr>
        </p:nvSpPr>
        <p:spPr/>
        <p:txBody>
          <a:bodyPr vert="horz" lIns="68580" tIns="34290" rIns="68580" bIns="34290" rtlCol="0" anchor="t">
            <a:normAutofit/>
          </a:bodyPr>
          <a:lstStyle/>
          <a:p>
            <a:r>
              <a:rPr lang="en-US">
                <a:cs typeface="Calibri"/>
              </a:rPr>
              <a:t>Large number of samples compared to previous works</a:t>
            </a:r>
            <a:endParaRPr lang="en-US"/>
          </a:p>
          <a:p>
            <a:r>
              <a:rPr lang="en-US">
                <a:cs typeface="Calibri"/>
              </a:rPr>
              <a:t>Comparing model associations to real-world labor data is an interesting metric</a:t>
            </a:r>
          </a:p>
          <a:p>
            <a:endParaRPr lang="en-US">
              <a:cs typeface="Calibri"/>
            </a:endParaRPr>
          </a:p>
          <a:p>
            <a:endParaRPr lang="en-US">
              <a:cs typeface="Calibri"/>
            </a:endParaRPr>
          </a:p>
          <a:p>
            <a:endParaRPr lang="en-US">
              <a:cs typeface="Calibri"/>
            </a:endParaRPr>
          </a:p>
        </p:txBody>
      </p:sp>
      <p:sp>
        <p:nvSpPr>
          <p:cNvPr id="4" name="Google Shape;67;p14">
            <a:extLst>
              <a:ext uri="{FF2B5EF4-FFF2-40B4-BE49-F238E27FC236}">
                <a16:creationId xmlns:a16="http://schemas.microsoft.com/office/drawing/2014/main" id="{7DE1DD4E-D6DA-465B-F1EF-74928E07CD01}"/>
              </a:ext>
            </a:extLst>
          </p:cNvPr>
          <p:cNvSpPr txBox="1">
            <a:spLocks noGrp="1"/>
          </p:cNvSpPr>
          <p:nvPr/>
        </p:nvSpPr>
        <p:spPr>
          <a:xfrm>
            <a:off x="-2476" y="4802425"/>
            <a:ext cx="2366325" cy="340425"/>
          </a:xfrm>
          <a:prstGeom prst="rect">
            <a:avLst/>
          </a:prstGeom>
          <a:noFill/>
          <a:ln>
            <a:noFill/>
          </a:ln>
        </p:spPr>
        <p:txBody>
          <a:bodyPr spcFirstLastPara="1" wrap="square" lIns="68569" tIns="68569" rIns="68569" bIns="68569" anchor="t" anchorCtr="0">
            <a:norm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1pPr>
            <a:lvl2pPr marL="914400" marR="0" lvl="1"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2pPr>
            <a:lvl3pPr marL="1371600" marR="0" lvl="2"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3pPr>
            <a:lvl4pPr marL="1828800" marR="0" lvl="3"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4pPr>
            <a:lvl5pPr marL="2286000" marR="0" lvl="4"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5pPr>
            <a:lvl6pPr marL="2743200" marR="0" lvl="5"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6pPr>
            <a:lvl7pPr marL="3200400" marR="0" lvl="6"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7pPr>
            <a:lvl8pPr marL="3657600" marR="0" lvl="7"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8pPr>
            <a:lvl9pPr marL="4114800" marR="0" lvl="8"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9pPr>
          </a:lstStyle>
          <a:p>
            <a:pPr>
              <a:lnSpc>
                <a:spcPct val="114999"/>
              </a:lnSpc>
              <a:buNone/>
            </a:pPr>
            <a:r>
              <a:rPr lang="en" sz="1050"/>
              <a:t>🔎: Ammar and Elis</a:t>
            </a:r>
            <a:r>
              <a:rPr lang="en-US" sz="1050" err="1"/>
              <a:t>ée</a:t>
            </a:r>
            <a:endParaRPr lang="en" sz="1050"/>
          </a:p>
          <a:p>
            <a:pPr marL="0" indent="0">
              <a:lnSpc>
                <a:spcPct val="114999"/>
              </a:lnSpc>
              <a:spcAft>
                <a:spcPts val="900"/>
              </a:spcAft>
              <a:buSzPts val="1100"/>
              <a:buNone/>
            </a:pPr>
            <a:endParaRPr lang="en" sz="1050"/>
          </a:p>
        </p:txBody>
      </p:sp>
    </p:spTree>
    <p:extLst>
      <p:ext uri="{BB962C8B-B14F-4D97-AF65-F5344CB8AC3E}">
        <p14:creationId xmlns:p14="http://schemas.microsoft.com/office/powerpoint/2010/main" val="2125477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C5753-CB6F-F9E2-907A-5FF116253AAF}"/>
              </a:ext>
            </a:extLst>
          </p:cNvPr>
          <p:cNvSpPr>
            <a:spLocks noGrp="1"/>
          </p:cNvSpPr>
          <p:nvPr>
            <p:ph type="title"/>
          </p:nvPr>
        </p:nvSpPr>
        <p:spPr/>
        <p:txBody>
          <a:bodyPr>
            <a:normAutofit fontScale="90000"/>
          </a:bodyPr>
          <a:lstStyle/>
          <a:p>
            <a:r>
              <a:rPr lang="en-US"/>
              <a:t>Project proposals </a:t>
            </a:r>
          </a:p>
        </p:txBody>
      </p:sp>
      <p:sp>
        <p:nvSpPr>
          <p:cNvPr id="3" name="Text Placeholder 2">
            <a:extLst>
              <a:ext uri="{FF2B5EF4-FFF2-40B4-BE49-F238E27FC236}">
                <a16:creationId xmlns:a16="http://schemas.microsoft.com/office/drawing/2014/main" id="{66C1B144-78A6-6C39-AAAE-803FE937C851}"/>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5A61EE87-1150-1648-9C1E-09E21FDCC70E}"/>
              </a:ext>
            </a:extLst>
          </p:cNvPr>
          <p:cNvSpPr>
            <a:spLocks noGrp="1"/>
          </p:cNvSpPr>
          <p:nvPr>
            <p:ph type="body" idx="2"/>
          </p:nvPr>
        </p:nvSpPr>
        <p:spPr/>
        <p:txBody>
          <a:bodyPr/>
          <a:lstStyle/>
          <a:p>
            <a:endParaRPr lang="en-US"/>
          </a:p>
        </p:txBody>
      </p:sp>
      <p:pic>
        <p:nvPicPr>
          <p:cNvPr id="5" name="Picture 5" descr="Table&#10;&#10;Description automatically generated">
            <a:extLst>
              <a:ext uri="{FF2B5EF4-FFF2-40B4-BE49-F238E27FC236}">
                <a16:creationId xmlns:a16="http://schemas.microsoft.com/office/drawing/2014/main" id="{5C90BCF1-0EDE-EDF4-B2B0-5539AEBF468D}"/>
              </a:ext>
            </a:extLst>
          </p:cNvPr>
          <p:cNvPicPr>
            <a:picLocks noChangeAspect="1"/>
          </p:cNvPicPr>
          <p:nvPr/>
        </p:nvPicPr>
        <p:blipFill>
          <a:blip r:embed="rId2"/>
          <a:stretch>
            <a:fillRect/>
          </a:stretch>
        </p:blipFill>
        <p:spPr>
          <a:xfrm>
            <a:off x="723900" y="1236350"/>
            <a:ext cx="7552037" cy="3247448"/>
          </a:xfrm>
          <a:prstGeom prst="rect">
            <a:avLst/>
          </a:prstGeom>
        </p:spPr>
      </p:pic>
      <p:sp>
        <p:nvSpPr>
          <p:cNvPr id="7" name="TextBox 6">
            <a:extLst>
              <a:ext uri="{FF2B5EF4-FFF2-40B4-BE49-F238E27FC236}">
                <a16:creationId xmlns:a16="http://schemas.microsoft.com/office/drawing/2014/main" id="{DF5D30C0-FD52-BBAA-BC80-2152D678E4F8}"/>
              </a:ext>
            </a:extLst>
          </p:cNvPr>
          <p:cNvSpPr txBox="1"/>
          <p:nvPr/>
        </p:nvSpPr>
        <p:spPr>
          <a:xfrm>
            <a:off x="1596081" y="1137851"/>
            <a:ext cx="6049661" cy="2893100"/>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orbel"/>
              </a:rPr>
              <a:t>- A single-paragraph description of what you intend to do. </a:t>
            </a:r>
          </a:p>
          <a:p>
            <a:pPr lvl="1"/>
            <a:r>
              <a:rPr lang="en-US">
                <a:latin typeface="Corbel"/>
              </a:rPr>
              <a:t>- A suggested structure: </a:t>
            </a:r>
          </a:p>
          <a:p>
            <a:pPr lvl="1"/>
            <a:r>
              <a:rPr lang="en-US">
                <a:latin typeface="Corbel"/>
              </a:rPr>
              <a:t>        - Start with 1-2 with the problem definition/motivation</a:t>
            </a:r>
          </a:p>
          <a:p>
            <a:pPr lvl="1"/>
            <a:r>
              <a:rPr lang="en-US">
                <a:latin typeface="Corbel"/>
              </a:rPr>
              <a:t>        - Then define your approach </a:t>
            </a:r>
            <a:br>
              <a:rPr lang="en-US">
                <a:latin typeface="Corbel"/>
              </a:rPr>
            </a:br>
            <a:r>
              <a:rPr lang="en-US">
                <a:latin typeface="Corbel"/>
              </a:rPr>
              <a:t>        - End with the expected outcome </a:t>
            </a:r>
          </a:p>
          <a:p>
            <a:pPr lvl="1"/>
            <a:endParaRPr lang="en-US">
              <a:latin typeface="Corbel"/>
            </a:endParaRPr>
          </a:p>
          <a:p>
            <a:pPr lvl="1"/>
            <a:r>
              <a:rPr lang="en-US">
                <a:latin typeface="Corbel"/>
              </a:rPr>
              <a:t>- Formulate a concrete goal: </a:t>
            </a:r>
          </a:p>
          <a:p>
            <a:pPr lvl="1"/>
            <a:r>
              <a:rPr lang="en-US">
                <a:latin typeface="Corbel"/>
              </a:rPr>
              <a:t>        - Avoid broad plans: "I will investigate bias" </a:t>
            </a:r>
            <a:br>
              <a:rPr lang="en-US">
                <a:latin typeface="Corbel"/>
              </a:rPr>
            </a:br>
            <a:r>
              <a:rPr lang="en-US">
                <a:latin typeface="Corbel"/>
              </a:rPr>
              <a:t>        - Articulate a focused goal: "I will verify whether </a:t>
            </a:r>
            <a:br>
              <a:rPr lang="en-US">
                <a:latin typeface="Corbel"/>
              </a:rPr>
            </a:br>
            <a:r>
              <a:rPr lang="en-US">
                <a:latin typeface="Corbel"/>
              </a:rPr>
              <a:t>                           the hypothesis {X} via experiments {Y1}, {Y2}, {Y3}, ..."</a:t>
            </a:r>
            <a:endParaRPr lang="en-US"/>
          </a:p>
          <a:p>
            <a:pPr lvl="1"/>
            <a:r>
              <a:rPr lang="en-US">
                <a:latin typeface="Corbel"/>
              </a:rPr>
              <a:t>       - You have a limited time (2-3 months) for this project. </a:t>
            </a:r>
            <a:br>
              <a:rPr lang="en-US">
                <a:latin typeface="Corbel"/>
              </a:rPr>
            </a:br>
            <a:br>
              <a:rPr lang="en-US">
                <a:latin typeface="Corbel"/>
              </a:rPr>
            </a:br>
            <a:r>
              <a:rPr lang="en-US">
                <a:latin typeface="Corbel"/>
              </a:rPr>
              <a:t>- If you think you will need significant computing resources, email me.</a:t>
            </a:r>
          </a:p>
        </p:txBody>
      </p:sp>
    </p:spTree>
    <p:extLst>
      <p:ext uri="{BB962C8B-B14F-4D97-AF65-F5344CB8AC3E}">
        <p14:creationId xmlns:p14="http://schemas.microsoft.com/office/powerpoint/2010/main" val="13090313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E695D-CC79-2DA3-9AC5-81734913985A}"/>
              </a:ext>
            </a:extLst>
          </p:cNvPr>
          <p:cNvSpPr>
            <a:spLocks noGrp="1"/>
          </p:cNvSpPr>
          <p:nvPr>
            <p:ph type="title"/>
          </p:nvPr>
        </p:nvSpPr>
        <p:spPr/>
        <p:txBody>
          <a:bodyPr/>
          <a:lstStyle/>
          <a:p>
            <a:r>
              <a:rPr lang="en-US">
                <a:cs typeface="Calibri Light"/>
              </a:rPr>
              <a:t>Limitations Identified by Authors</a:t>
            </a:r>
            <a:endParaRPr lang="en-US"/>
          </a:p>
        </p:txBody>
      </p:sp>
      <p:sp>
        <p:nvSpPr>
          <p:cNvPr id="3" name="Content Placeholder 2">
            <a:extLst>
              <a:ext uri="{FF2B5EF4-FFF2-40B4-BE49-F238E27FC236}">
                <a16:creationId xmlns:a16="http://schemas.microsoft.com/office/drawing/2014/main" id="{2DB380CC-8D44-7CE1-5B6E-818E0126262F}"/>
              </a:ext>
            </a:extLst>
          </p:cNvPr>
          <p:cNvSpPr>
            <a:spLocks noGrp="1"/>
          </p:cNvSpPr>
          <p:nvPr>
            <p:ph idx="1"/>
          </p:nvPr>
        </p:nvSpPr>
        <p:spPr/>
        <p:txBody>
          <a:bodyPr vert="horz" lIns="68580" tIns="34290" rIns="68580" bIns="34290" rtlCol="0" anchor="t">
            <a:normAutofit/>
          </a:bodyPr>
          <a:lstStyle/>
          <a:p>
            <a:r>
              <a:rPr lang="en-US">
                <a:cs typeface="Calibri"/>
              </a:rPr>
              <a:t>The ground-truth baseline is US-centric since they used US Labor data.</a:t>
            </a:r>
          </a:p>
          <a:p>
            <a:r>
              <a:rPr lang="en-US">
                <a:cs typeface="Calibri"/>
              </a:rPr>
              <a:t>Cannot comment on intersection of religion, sexuality, political affiliation.</a:t>
            </a:r>
          </a:p>
          <a:p>
            <a:r>
              <a:rPr lang="en-US">
                <a:cs typeface="Calibri"/>
              </a:rPr>
              <a:t>Cannot compare informal sector occupations, like prostitution due to absence in official data.</a:t>
            </a:r>
          </a:p>
          <a:p>
            <a:r>
              <a:rPr lang="en-US">
                <a:cs typeface="Calibri"/>
              </a:rPr>
              <a:t>Focused only on two genders, and ignored non-binary gender identities.</a:t>
            </a:r>
          </a:p>
          <a:p>
            <a:endParaRPr lang="en-US">
              <a:cs typeface="Calibri"/>
            </a:endParaRPr>
          </a:p>
          <a:p>
            <a:endParaRPr lang="en-US">
              <a:cs typeface="Calibri"/>
            </a:endParaRPr>
          </a:p>
          <a:p>
            <a:endParaRPr lang="en-US">
              <a:cs typeface="Calibri"/>
            </a:endParaRPr>
          </a:p>
          <a:p>
            <a:endParaRPr lang="en-US">
              <a:cs typeface="Calibri"/>
            </a:endParaRPr>
          </a:p>
        </p:txBody>
      </p:sp>
      <p:sp>
        <p:nvSpPr>
          <p:cNvPr id="4" name="Google Shape;67;p14">
            <a:extLst>
              <a:ext uri="{FF2B5EF4-FFF2-40B4-BE49-F238E27FC236}">
                <a16:creationId xmlns:a16="http://schemas.microsoft.com/office/drawing/2014/main" id="{7DE1DD4E-D6DA-465B-F1EF-74928E07CD01}"/>
              </a:ext>
            </a:extLst>
          </p:cNvPr>
          <p:cNvSpPr txBox="1">
            <a:spLocks noGrp="1"/>
          </p:cNvSpPr>
          <p:nvPr/>
        </p:nvSpPr>
        <p:spPr>
          <a:xfrm>
            <a:off x="-2476" y="4802425"/>
            <a:ext cx="2366325" cy="340425"/>
          </a:xfrm>
          <a:prstGeom prst="rect">
            <a:avLst/>
          </a:prstGeom>
          <a:noFill/>
          <a:ln>
            <a:noFill/>
          </a:ln>
        </p:spPr>
        <p:txBody>
          <a:bodyPr spcFirstLastPara="1" wrap="square" lIns="68569" tIns="68569" rIns="68569" bIns="68569" anchor="t" anchorCtr="0">
            <a:norm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1pPr>
            <a:lvl2pPr marL="914400" marR="0" lvl="1"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2pPr>
            <a:lvl3pPr marL="1371600" marR="0" lvl="2"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3pPr>
            <a:lvl4pPr marL="1828800" marR="0" lvl="3"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4pPr>
            <a:lvl5pPr marL="2286000" marR="0" lvl="4"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5pPr>
            <a:lvl6pPr marL="2743200" marR="0" lvl="5"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6pPr>
            <a:lvl7pPr marL="3200400" marR="0" lvl="6"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7pPr>
            <a:lvl8pPr marL="3657600" marR="0" lvl="7"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8pPr>
            <a:lvl9pPr marL="4114800" marR="0" lvl="8"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9pPr>
          </a:lstStyle>
          <a:p>
            <a:pPr>
              <a:lnSpc>
                <a:spcPct val="114999"/>
              </a:lnSpc>
              <a:buNone/>
            </a:pPr>
            <a:r>
              <a:rPr lang="en" sz="1050"/>
              <a:t>🔎: Ammar and Elis</a:t>
            </a:r>
            <a:r>
              <a:rPr lang="en-US" sz="1050" err="1"/>
              <a:t>ée</a:t>
            </a:r>
            <a:endParaRPr lang="en" sz="1050" err="1"/>
          </a:p>
          <a:p>
            <a:pPr marL="0" indent="0">
              <a:lnSpc>
                <a:spcPct val="114999"/>
              </a:lnSpc>
              <a:spcAft>
                <a:spcPts val="900"/>
              </a:spcAft>
              <a:buSzPts val="1100"/>
              <a:buNone/>
            </a:pPr>
            <a:endParaRPr lang="en" sz="1050"/>
          </a:p>
        </p:txBody>
      </p:sp>
    </p:spTree>
    <p:extLst>
      <p:ext uri="{BB962C8B-B14F-4D97-AF65-F5344CB8AC3E}">
        <p14:creationId xmlns:p14="http://schemas.microsoft.com/office/powerpoint/2010/main" val="19862607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483D9-21C1-D64D-9187-E538E927B392}"/>
              </a:ext>
            </a:extLst>
          </p:cNvPr>
          <p:cNvSpPr>
            <a:spLocks noGrp="1"/>
          </p:cNvSpPr>
          <p:nvPr>
            <p:ph type="title"/>
          </p:nvPr>
        </p:nvSpPr>
        <p:spPr/>
        <p:txBody>
          <a:bodyPr/>
          <a:lstStyle/>
          <a:p>
            <a:r>
              <a:rPr lang="en-US">
                <a:cs typeface="Calibri Light"/>
              </a:rPr>
              <a:t>Paper Negatives: Choice of Model</a:t>
            </a:r>
          </a:p>
        </p:txBody>
      </p:sp>
      <p:sp>
        <p:nvSpPr>
          <p:cNvPr id="3" name="Content Placeholder 2">
            <a:extLst>
              <a:ext uri="{FF2B5EF4-FFF2-40B4-BE49-F238E27FC236}">
                <a16:creationId xmlns:a16="http://schemas.microsoft.com/office/drawing/2014/main" id="{A8B780F0-CD20-0EBD-EFF3-FECF4BBA067B}"/>
              </a:ext>
            </a:extLst>
          </p:cNvPr>
          <p:cNvSpPr>
            <a:spLocks noGrp="1"/>
          </p:cNvSpPr>
          <p:nvPr>
            <p:ph idx="1"/>
          </p:nvPr>
        </p:nvSpPr>
        <p:spPr/>
        <p:txBody>
          <a:bodyPr vert="horz" lIns="68580" tIns="34290" rIns="68580" bIns="34290" rtlCol="0" anchor="t">
            <a:normAutofit/>
          </a:bodyPr>
          <a:lstStyle/>
          <a:p>
            <a:pPr marL="0" indent="0">
              <a:buNone/>
            </a:pPr>
            <a:endParaRPr lang="en-US">
              <a:cs typeface="Calibri"/>
            </a:endParaRPr>
          </a:p>
          <a:p>
            <a:r>
              <a:rPr lang="en-US">
                <a:ea typeface="+mn-lt"/>
                <a:cs typeface="+mn-lt"/>
              </a:rPr>
              <a:t>The authors used GPT-2 because it was the most popular model at the time. </a:t>
            </a:r>
          </a:p>
          <a:p>
            <a:r>
              <a:rPr lang="en-US">
                <a:ea typeface="+mn-lt"/>
                <a:cs typeface="+mn-lt"/>
              </a:rPr>
              <a:t>But they could have used GPT-3/recent model since the most downloaded model is just going to be an older model.</a:t>
            </a:r>
          </a:p>
          <a:p>
            <a:r>
              <a:rPr lang="en-US">
                <a:ea typeface="+mn-lt"/>
                <a:cs typeface="+mn-lt"/>
              </a:rPr>
              <a:t>It is not clear if these results will scale with larger models. </a:t>
            </a:r>
            <a:endParaRPr lang="en-US">
              <a:cs typeface="Calibri"/>
            </a:endParaRPr>
          </a:p>
          <a:p>
            <a:endParaRPr lang="en-US">
              <a:ea typeface="+mn-lt"/>
              <a:cs typeface="+mn-lt"/>
            </a:endParaRPr>
          </a:p>
          <a:p>
            <a:endParaRPr lang="en-US">
              <a:ea typeface="+mn-lt"/>
              <a:cs typeface="+mn-lt"/>
            </a:endParaRPr>
          </a:p>
        </p:txBody>
      </p:sp>
      <p:sp>
        <p:nvSpPr>
          <p:cNvPr id="4" name="Google Shape;67;p14">
            <a:extLst>
              <a:ext uri="{FF2B5EF4-FFF2-40B4-BE49-F238E27FC236}">
                <a16:creationId xmlns:a16="http://schemas.microsoft.com/office/drawing/2014/main" id="{7DE1DD4E-D6DA-465B-F1EF-74928E07CD01}"/>
              </a:ext>
            </a:extLst>
          </p:cNvPr>
          <p:cNvSpPr txBox="1">
            <a:spLocks noGrp="1"/>
          </p:cNvSpPr>
          <p:nvPr/>
        </p:nvSpPr>
        <p:spPr>
          <a:xfrm>
            <a:off x="-2476" y="4802425"/>
            <a:ext cx="2366325" cy="340425"/>
          </a:xfrm>
          <a:prstGeom prst="rect">
            <a:avLst/>
          </a:prstGeom>
          <a:noFill/>
          <a:ln>
            <a:noFill/>
          </a:ln>
        </p:spPr>
        <p:txBody>
          <a:bodyPr spcFirstLastPara="1" wrap="square" lIns="68569" tIns="68569" rIns="68569" bIns="68569" anchor="t" anchorCtr="0">
            <a:norm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1pPr>
            <a:lvl2pPr marL="914400" marR="0" lvl="1"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2pPr>
            <a:lvl3pPr marL="1371600" marR="0" lvl="2"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3pPr>
            <a:lvl4pPr marL="1828800" marR="0" lvl="3"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4pPr>
            <a:lvl5pPr marL="2286000" marR="0" lvl="4"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5pPr>
            <a:lvl6pPr marL="2743200" marR="0" lvl="5"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6pPr>
            <a:lvl7pPr marL="3200400" marR="0" lvl="6"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7pPr>
            <a:lvl8pPr marL="3657600" marR="0" lvl="7"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8pPr>
            <a:lvl9pPr marL="4114800" marR="0" lvl="8"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9pPr>
          </a:lstStyle>
          <a:p>
            <a:pPr>
              <a:lnSpc>
                <a:spcPct val="114999"/>
              </a:lnSpc>
              <a:buNone/>
            </a:pPr>
            <a:r>
              <a:rPr lang="en" sz="1050"/>
              <a:t>🔎: Ammar and Elis</a:t>
            </a:r>
            <a:r>
              <a:rPr lang="en-US" sz="1050" err="1"/>
              <a:t>ée</a:t>
            </a:r>
            <a:endParaRPr lang="en" sz="1050" err="1"/>
          </a:p>
          <a:p>
            <a:pPr marL="0" indent="0">
              <a:lnSpc>
                <a:spcPct val="114999"/>
              </a:lnSpc>
              <a:spcAft>
                <a:spcPts val="900"/>
              </a:spcAft>
              <a:buSzPts val="1100"/>
              <a:buNone/>
            </a:pPr>
            <a:endParaRPr lang="en" sz="1050"/>
          </a:p>
        </p:txBody>
      </p:sp>
    </p:spTree>
    <p:extLst>
      <p:ext uri="{BB962C8B-B14F-4D97-AF65-F5344CB8AC3E}">
        <p14:creationId xmlns:p14="http://schemas.microsoft.com/office/powerpoint/2010/main" val="36120607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483D9-21C1-D64D-9187-E538E927B392}"/>
              </a:ext>
            </a:extLst>
          </p:cNvPr>
          <p:cNvSpPr>
            <a:spLocks noGrp="1"/>
          </p:cNvSpPr>
          <p:nvPr>
            <p:ph type="title"/>
          </p:nvPr>
        </p:nvSpPr>
        <p:spPr/>
        <p:txBody>
          <a:bodyPr/>
          <a:lstStyle/>
          <a:p>
            <a:r>
              <a:rPr lang="en-US">
                <a:cs typeface="Calibri Light"/>
              </a:rPr>
              <a:t>Paper Negatives: Regional Distribution</a:t>
            </a:r>
          </a:p>
        </p:txBody>
      </p:sp>
      <p:sp>
        <p:nvSpPr>
          <p:cNvPr id="3" name="Content Placeholder 2">
            <a:extLst>
              <a:ext uri="{FF2B5EF4-FFF2-40B4-BE49-F238E27FC236}">
                <a16:creationId xmlns:a16="http://schemas.microsoft.com/office/drawing/2014/main" id="{A8B780F0-CD20-0EBD-EFF3-FECF4BBA067B}"/>
              </a:ext>
            </a:extLst>
          </p:cNvPr>
          <p:cNvSpPr>
            <a:spLocks noGrp="1"/>
          </p:cNvSpPr>
          <p:nvPr>
            <p:ph idx="1"/>
          </p:nvPr>
        </p:nvSpPr>
        <p:spPr/>
        <p:txBody>
          <a:bodyPr vert="horz" lIns="68580" tIns="34290" rIns="68580" bIns="34290" rtlCol="0" anchor="t">
            <a:normAutofit/>
          </a:bodyPr>
          <a:lstStyle/>
          <a:p>
            <a:r>
              <a:rPr lang="en-US">
                <a:ea typeface="+mn-lt"/>
                <a:cs typeface="+mn-lt"/>
              </a:rPr>
              <a:t>Names that are popular in one of their less populated regions, like Oceania (Thomas) could be, by raw numbers, more used in other regions like the Americas and Europe.</a:t>
            </a:r>
            <a:endParaRPr lang="en-US"/>
          </a:p>
          <a:p>
            <a:r>
              <a:rPr lang="en-US">
                <a:ea typeface="+mn-lt"/>
                <a:cs typeface="+mn-lt"/>
              </a:rPr>
              <a:t>The distribution of regions could be better. Combined Americas, but each of the Americas are bigger than Oceania.</a:t>
            </a:r>
          </a:p>
          <a:p>
            <a:r>
              <a:rPr lang="en-US">
                <a:ea typeface="+mn-lt"/>
                <a:cs typeface="+mn-lt"/>
              </a:rPr>
              <a:t>Asia has 60% of the world population and 30% of the world land but considered as one region compared to Oceania (with 0.6% population).</a:t>
            </a:r>
          </a:p>
          <a:p>
            <a:endParaRPr lang="en-US">
              <a:ea typeface="+mn-lt"/>
              <a:cs typeface="+mn-lt"/>
            </a:endParaRPr>
          </a:p>
          <a:p>
            <a:endParaRPr lang="en-US">
              <a:ea typeface="+mn-lt"/>
              <a:cs typeface="+mn-lt"/>
            </a:endParaRPr>
          </a:p>
        </p:txBody>
      </p:sp>
      <p:sp>
        <p:nvSpPr>
          <p:cNvPr id="4" name="Google Shape;67;p14">
            <a:extLst>
              <a:ext uri="{FF2B5EF4-FFF2-40B4-BE49-F238E27FC236}">
                <a16:creationId xmlns:a16="http://schemas.microsoft.com/office/drawing/2014/main" id="{7DE1DD4E-D6DA-465B-F1EF-74928E07CD01}"/>
              </a:ext>
            </a:extLst>
          </p:cNvPr>
          <p:cNvSpPr txBox="1">
            <a:spLocks noGrp="1"/>
          </p:cNvSpPr>
          <p:nvPr/>
        </p:nvSpPr>
        <p:spPr>
          <a:xfrm>
            <a:off x="-2476" y="4802425"/>
            <a:ext cx="2366325" cy="340425"/>
          </a:xfrm>
          <a:prstGeom prst="rect">
            <a:avLst/>
          </a:prstGeom>
          <a:noFill/>
          <a:ln>
            <a:noFill/>
          </a:ln>
        </p:spPr>
        <p:txBody>
          <a:bodyPr spcFirstLastPara="1" wrap="square" lIns="68569" tIns="68569" rIns="68569" bIns="68569" anchor="t" anchorCtr="0">
            <a:norm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1pPr>
            <a:lvl2pPr marL="914400" marR="0" lvl="1"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2pPr>
            <a:lvl3pPr marL="1371600" marR="0" lvl="2"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3pPr>
            <a:lvl4pPr marL="1828800" marR="0" lvl="3"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4pPr>
            <a:lvl5pPr marL="2286000" marR="0" lvl="4"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5pPr>
            <a:lvl6pPr marL="2743200" marR="0" lvl="5"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6pPr>
            <a:lvl7pPr marL="3200400" marR="0" lvl="6"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7pPr>
            <a:lvl8pPr marL="3657600" marR="0" lvl="7"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8pPr>
            <a:lvl9pPr marL="4114800" marR="0" lvl="8"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9pPr>
          </a:lstStyle>
          <a:p>
            <a:pPr>
              <a:lnSpc>
                <a:spcPct val="114999"/>
              </a:lnSpc>
              <a:buNone/>
            </a:pPr>
            <a:r>
              <a:rPr lang="en" sz="1050"/>
              <a:t>🔎: Ammar and Elis</a:t>
            </a:r>
            <a:r>
              <a:rPr lang="en-US" sz="1050" err="1"/>
              <a:t>ée</a:t>
            </a:r>
            <a:endParaRPr lang="en" sz="1050" err="1"/>
          </a:p>
          <a:p>
            <a:pPr marL="0" indent="0">
              <a:lnSpc>
                <a:spcPct val="114999"/>
              </a:lnSpc>
              <a:spcAft>
                <a:spcPts val="900"/>
              </a:spcAft>
              <a:buSzPts val="1100"/>
              <a:buNone/>
            </a:pPr>
            <a:endParaRPr lang="en" sz="1050"/>
          </a:p>
        </p:txBody>
      </p:sp>
    </p:spTree>
    <p:extLst>
      <p:ext uri="{BB962C8B-B14F-4D97-AF65-F5344CB8AC3E}">
        <p14:creationId xmlns:p14="http://schemas.microsoft.com/office/powerpoint/2010/main" val="5622223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483D9-21C1-D64D-9187-E538E927B392}"/>
              </a:ext>
            </a:extLst>
          </p:cNvPr>
          <p:cNvSpPr>
            <a:spLocks noGrp="1"/>
          </p:cNvSpPr>
          <p:nvPr>
            <p:ph type="title"/>
          </p:nvPr>
        </p:nvSpPr>
        <p:spPr/>
        <p:txBody>
          <a:bodyPr/>
          <a:lstStyle/>
          <a:p>
            <a:r>
              <a:rPr lang="en-US">
                <a:cs typeface="Calibri Light"/>
              </a:rPr>
              <a:t>Paper Negatives – Ways for bias to arise </a:t>
            </a:r>
          </a:p>
        </p:txBody>
      </p:sp>
      <p:sp>
        <p:nvSpPr>
          <p:cNvPr id="3" name="Content Placeholder 2">
            <a:extLst>
              <a:ext uri="{FF2B5EF4-FFF2-40B4-BE49-F238E27FC236}">
                <a16:creationId xmlns:a16="http://schemas.microsoft.com/office/drawing/2014/main" id="{A8B780F0-CD20-0EBD-EFF3-FECF4BBA067B}"/>
              </a:ext>
            </a:extLst>
          </p:cNvPr>
          <p:cNvSpPr>
            <a:spLocks noGrp="1"/>
          </p:cNvSpPr>
          <p:nvPr>
            <p:ph idx="1"/>
          </p:nvPr>
        </p:nvSpPr>
        <p:spPr/>
        <p:txBody>
          <a:bodyPr vert="horz" lIns="68580" tIns="34290" rIns="68580" bIns="34290" rtlCol="0" anchor="t">
            <a:normAutofit/>
          </a:bodyPr>
          <a:lstStyle/>
          <a:p>
            <a:r>
              <a:rPr lang="en-US">
                <a:ea typeface="+mn-lt"/>
                <a:cs typeface="+mn-lt"/>
              </a:rPr>
              <a:t>More analysis could have been done on how the model is creating associations between occupations and identities.</a:t>
            </a:r>
          </a:p>
          <a:p>
            <a:r>
              <a:rPr lang="en-US">
                <a:ea typeface="+mn-lt"/>
                <a:cs typeface="+mn-lt"/>
              </a:rPr>
              <a:t>Explanations are needed to understand the different ways for biases to arise. Does it simply use </a:t>
            </a:r>
          </a:p>
          <a:p>
            <a:pPr marL="0" indent="0">
              <a:buNone/>
            </a:pPr>
            <a:r>
              <a:rPr lang="en-US">
                <a:ea typeface="+mn-lt"/>
                <a:cs typeface="+mn-lt"/>
              </a:rPr>
              <a:t>   1) the identities of job-holders in the training data or </a:t>
            </a:r>
          </a:p>
          <a:p>
            <a:pPr marL="0" indent="0">
              <a:buNone/>
            </a:pPr>
            <a:r>
              <a:rPr lang="en-US">
                <a:ea typeface="+mn-lt"/>
                <a:cs typeface="+mn-lt"/>
              </a:rPr>
              <a:t>   2) does it also make more far-fetched associations between a job and similar words, like game developer and video game players.</a:t>
            </a:r>
          </a:p>
          <a:p>
            <a:endParaRPr lang="en-US">
              <a:ea typeface="+mn-lt"/>
              <a:cs typeface="+mn-lt"/>
            </a:endParaRPr>
          </a:p>
          <a:p>
            <a:endParaRPr lang="en-US">
              <a:ea typeface="+mn-lt"/>
              <a:cs typeface="+mn-lt"/>
            </a:endParaRPr>
          </a:p>
          <a:p>
            <a:endParaRPr lang="en-US">
              <a:ea typeface="+mn-lt"/>
              <a:cs typeface="+mn-lt"/>
            </a:endParaRPr>
          </a:p>
        </p:txBody>
      </p:sp>
      <p:sp>
        <p:nvSpPr>
          <p:cNvPr id="4" name="Google Shape;67;p14">
            <a:extLst>
              <a:ext uri="{FF2B5EF4-FFF2-40B4-BE49-F238E27FC236}">
                <a16:creationId xmlns:a16="http://schemas.microsoft.com/office/drawing/2014/main" id="{7DE1DD4E-D6DA-465B-F1EF-74928E07CD01}"/>
              </a:ext>
            </a:extLst>
          </p:cNvPr>
          <p:cNvSpPr txBox="1">
            <a:spLocks noGrp="1"/>
          </p:cNvSpPr>
          <p:nvPr/>
        </p:nvSpPr>
        <p:spPr>
          <a:xfrm>
            <a:off x="-2476" y="4802425"/>
            <a:ext cx="2366325" cy="340425"/>
          </a:xfrm>
          <a:prstGeom prst="rect">
            <a:avLst/>
          </a:prstGeom>
          <a:noFill/>
          <a:ln>
            <a:noFill/>
          </a:ln>
        </p:spPr>
        <p:txBody>
          <a:bodyPr spcFirstLastPara="1" wrap="square" lIns="68569" tIns="68569" rIns="68569" bIns="68569" anchor="t" anchorCtr="0">
            <a:norm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1pPr>
            <a:lvl2pPr marL="914400" marR="0" lvl="1"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2pPr>
            <a:lvl3pPr marL="1371600" marR="0" lvl="2"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3pPr>
            <a:lvl4pPr marL="1828800" marR="0" lvl="3"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4pPr>
            <a:lvl5pPr marL="2286000" marR="0" lvl="4"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5pPr>
            <a:lvl6pPr marL="2743200" marR="0" lvl="5"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6pPr>
            <a:lvl7pPr marL="3200400" marR="0" lvl="6"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7pPr>
            <a:lvl8pPr marL="3657600" marR="0" lvl="7"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8pPr>
            <a:lvl9pPr marL="4114800" marR="0" lvl="8"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9pPr>
          </a:lstStyle>
          <a:p>
            <a:pPr>
              <a:lnSpc>
                <a:spcPct val="114999"/>
              </a:lnSpc>
              <a:buNone/>
            </a:pPr>
            <a:r>
              <a:rPr lang="en" sz="1050"/>
              <a:t>🔎: Ammar and Elis</a:t>
            </a:r>
            <a:r>
              <a:rPr lang="en-US" sz="1050" err="1"/>
              <a:t>ée</a:t>
            </a:r>
            <a:endParaRPr lang="en" sz="1050" err="1"/>
          </a:p>
          <a:p>
            <a:pPr marL="0" indent="0">
              <a:lnSpc>
                <a:spcPct val="114999"/>
              </a:lnSpc>
              <a:spcAft>
                <a:spcPts val="900"/>
              </a:spcAft>
              <a:buSzPts val="1100"/>
              <a:buNone/>
            </a:pPr>
            <a:endParaRPr lang="en" sz="1050"/>
          </a:p>
        </p:txBody>
      </p:sp>
    </p:spTree>
    <p:extLst>
      <p:ext uri="{BB962C8B-B14F-4D97-AF65-F5344CB8AC3E}">
        <p14:creationId xmlns:p14="http://schemas.microsoft.com/office/powerpoint/2010/main" val="13386357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TBD</a:t>
            </a:r>
            <a:endParaRPr/>
          </a:p>
        </p:txBody>
      </p:sp>
      <p:sp>
        <p:nvSpPr>
          <p:cNvPr id="73" name="Google Shape;73;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74" name="Google Shape;74;p15"/>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fontScale="55000" lnSpcReduction="20000"/>
          </a:bodyPr>
          <a:lstStyle/>
          <a:p>
            <a:pPr marL="0" lvl="0" indent="0" algn="l" rtl="0">
              <a:spcBef>
                <a:spcPts val="0"/>
              </a:spcBef>
              <a:spcAft>
                <a:spcPts val="1200"/>
              </a:spcAft>
              <a:buNone/>
            </a:pPr>
            <a:r>
              <a:rPr lang="en"/>
              <a:t>👩🏽‍🔬: Name(s)</a:t>
            </a:r>
            <a:endParaRPr/>
          </a:p>
        </p:txBody>
      </p:sp>
    </p:spTree>
    <p:extLst>
      <p:ext uri="{BB962C8B-B14F-4D97-AF65-F5344CB8AC3E}">
        <p14:creationId xmlns:p14="http://schemas.microsoft.com/office/powerpoint/2010/main" val="18866901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TBD</a:t>
            </a:r>
            <a:endParaRPr/>
          </a:p>
        </p:txBody>
      </p:sp>
      <p:sp>
        <p:nvSpPr>
          <p:cNvPr id="87" name="Google Shape;87;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88" name="Google Shape;88;p17"/>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fontScale="55000" lnSpcReduction="20000"/>
          </a:bodyPr>
          <a:lstStyle/>
          <a:p>
            <a:pPr marL="0" lvl="0" indent="0" algn="l" rtl="0">
              <a:spcBef>
                <a:spcPts val="0"/>
              </a:spcBef>
              <a:spcAft>
                <a:spcPts val="1200"/>
              </a:spcAft>
              <a:buClr>
                <a:schemeClr val="dk1"/>
              </a:buClr>
              <a:buSzPts val="1100"/>
              <a:buFont typeface="Arial"/>
              <a:buNone/>
            </a:pPr>
            <a:r>
              <a:rPr lang="en"/>
              <a:t>🔭: Name(s)</a:t>
            </a:r>
            <a:endParaRPr/>
          </a:p>
        </p:txBody>
      </p:sp>
    </p:spTree>
    <p:extLst>
      <p:ext uri="{BB962C8B-B14F-4D97-AF65-F5344CB8AC3E}">
        <p14:creationId xmlns:p14="http://schemas.microsoft.com/office/powerpoint/2010/main" val="36910732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445025"/>
            <a:ext cx="8520600" cy="572700"/>
          </a:xfrm>
          <a:prstGeom prst="rect">
            <a:avLst/>
          </a:prstGeom>
        </p:spPr>
        <p:txBody>
          <a:bodyPr spcFirstLastPara="1" vert="horz" wrap="square" lIns="91425" tIns="91425" rIns="91425" bIns="91425" rtlCol="0" anchor="t" anchorCtr="0">
            <a:normAutofit fontScale="90000"/>
          </a:bodyPr>
          <a:lstStyle/>
          <a:p>
            <a:pPr algn="ctr"/>
            <a:r>
              <a:rPr lang="en"/>
              <a:t>Two Main Visions on how this article can impact future ideas and projects</a:t>
            </a:r>
            <a:endParaRPr/>
          </a:p>
        </p:txBody>
      </p:sp>
      <p:sp>
        <p:nvSpPr>
          <p:cNvPr id="88" name="Google Shape;88;p17"/>
          <p:cNvSpPr txBox="1">
            <a:spLocks noGrp="1"/>
          </p:cNvSpPr>
          <p:nvPr>
            <p:ph type="body" idx="2"/>
          </p:nvPr>
        </p:nvSpPr>
        <p:spPr>
          <a:xfrm>
            <a:off x="93155" y="4695967"/>
            <a:ext cx="3155100" cy="453900"/>
          </a:xfrm>
          <a:prstGeom prst="rect">
            <a:avLst/>
          </a:prstGeom>
        </p:spPr>
        <p:txBody>
          <a:bodyPr spcFirstLastPara="1" vert="horz" wrap="square" lIns="91425" tIns="91425" rIns="91425" bIns="91425" rtlCol="0" anchor="t" anchorCtr="0">
            <a:normAutofit fontScale="77500" lnSpcReduction="20000"/>
          </a:bodyPr>
          <a:lstStyle/>
          <a:p>
            <a:pPr marL="0" indent="0">
              <a:spcAft>
                <a:spcPts val="1200"/>
              </a:spcAft>
              <a:buClr>
                <a:schemeClr val="dk1"/>
              </a:buClr>
              <a:buSzPts val="1100"/>
              <a:buNone/>
            </a:pPr>
            <a:r>
              <a:rPr lang="en"/>
              <a:t>🔭: </a:t>
            </a:r>
            <a:r>
              <a:rPr lang="en" err="1"/>
              <a:t>Fadil</a:t>
            </a:r>
            <a:r>
              <a:rPr lang="en"/>
              <a:t> and Karan</a:t>
            </a:r>
            <a:endParaRPr/>
          </a:p>
        </p:txBody>
      </p:sp>
      <p:sp>
        <p:nvSpPr>
          <p:cNvPr id="2" name="Rectangle 1">
            <a:extLst>
              <a:ext uri="{FF2B5EF4-FFF2-40B4-BE49-F238E27FC236}">
                <a16:creationId xmlns:a16="http://schemas.microsoft.com/office/drawing/2014/main" id="{92DF4AD9-19D8-2029-5516-81105009CF3F}"/>
              </a:ext>
            </a:extLst>
          </p:cNvPr>
          <p:cNvSpPr/>
          <p:nvPr/>
        </p:nvSpPr>
        <p:spPr>
          <a:xfrm>
            <a:off x="375203" y="2124489"/>
            <a:ext cx="3277428" cy="15803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a:t>Trend Analysis and Studies</a:t>
            </a:r>
          </a:p>
          <a:p>
            <a:pPr algn="ctr"/>
            <a:r>
              <a:rPr lang="en-US" sz="2100"/>
              <a:t>(Analyzing the society, culture and other factors into detail)</a:t>
            </a:r>
          </a:p>
        </p:txBody>
      </p:sp>
      <p:sp>
        <p:nvSpPr>
          <p:cNvPr id="3" name="Rectangle 2">
            <a:extLst>
              <a:ext uri="{FF2B5EF4-FFF2-40B4-BE49-F238E27FC236}">
                <a16:creationId xmlns:a16="http://schemas.microsoft.com/office/drawing/2014/main" id="{64B2C2EA-8D8A-E3A3-9AE1-0D41516A2EB5}"/>
              </a:ext>
            </a:extLst>
          </p:cNvPr>
          <p:cNvSpPr/>
          <p:nvPr/>
        </p:nvSpPr>
        <p:spPr>
          <a:xfrm>
            <a:off x="5427867" y="2124489"/>
            <a:ext cx="3340931" cy="1632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a:t>Making Unbiased Systems</a:t>
            </a:r>
          </a:p>
          <a:p>
            <a:pPr algn="ctr"/>
            <a:r>
              <a:rPr lang="en-US" sz="2100"/>
              <a:t>(Use the proposed structure as baseline evaluation tools to create better systems)</a:t>
            </a:r>
          </a:p>
        </p:txBody>
      </p:sp>
      <p:cxnSp>
        <p:nvCxnSpPr>
          <p:cNvPr id="5" name="Straight Arrow Connector 4">
            <a:extLst>
              <a:ext uri="{FF2B5EF4-FFF2-40B4-BE49-F238E27FC236}">
                <a16:creationId xmlns:a16="http://schemas.microsoft.com/office/drawing/2014/main" id="{289B1CF3-2163-1739-5F64-84070F781D8C}"/>
              </a:ext>
            </a:extLst>
          </p:cNvPr>
          <p:cNvCxnSpPr>
            <a:cxnSpLocks/>
            <a:endCxn id="2" idx="0"/>
          </p:cNvCxnSpPr>
          <p:nvPr/>
        </p:nvCxnSpPr>
        <p:spPr>
          <a:xfrm flipH="1">
            <a:off x="2013916" y="1282147"/>
            <a:ext cx="2558084" cy="842342"/>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1FF00AA-C48C-1140-EAA2-76AA61D2F1DA}"/>
              </a:ext>
            </a:extLst>
          </p:cNvPr>
          <p:cNvCxnSpPr>
            <a:cxnSpLocks/>
            <a:endCxn id="3" idx="0"/>
          </p:cNvCxnSpPr>
          <p:nvPr/>
        </p:nvCxnSpPr>
        <p:spPr>
          <a:xfrm>
            <a:off x="4572001" y="1282148"/>
            <a:ext cx="2526332" cy="82296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34496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445025"/>
            <a:ext cx="8520600" cy="572700"/>
          </a:xfrm>
          <a:prstGeom prst="rect">
            <a:avLst/>
          </a:prstGeom>
        </p:spPr>
        <p:txBody>
          <a:bodyPr spcFirstLastPara="1" vert="horz" wrap="square" lIns="91425" tIns="91425" rIns="91425" bIns="91425" rtlCol="0" anchor="t" anchorCtr="0">
            <a:normAutofit fontScale="90000"/>
          </a:bodyPr>
          <a:lstStyle/>
          <a:p>
            <a:pPr algn="ctr"/>
            <a:r>
              <a:rPr lang="en-US"/>
              <a:t>Trend Analysis and Studies</a:t>
            </a:r>
            <a:br>
              <a:rPr lang="en-US"/>
            </a:br>
            <a:br>
              <a:rPr lang="en-US"/>
            </a:br>
            <a:endParaRPr/>
          </a:p>
        </p:txBody>
      </p:sp>
      <p:sp>
        <p:nvSpPr>
          <p:cNvPr id="88" name="Google Shape;88;p17"/>
          <p:cNvSpPr txBox="1">
            <a:spLocks noGrp="1"/>
          </p:cNvSpPr>
          <p:nvPr>
            <p:ph type="body" idx="2"/>
          </p:nvPr>
        </p:nvSpPr>
        <p:spPr>
          <a:xfrm>
            <a:off x="93155" y="4695967"/>
            <a:ext cx="3155100" cy="453900"/>
          </a:xfrm>
          <a:prstGeom prst="rect">
            <a:avLst/>
          </a:prstGeom>
        </p:spPr>
        <p:txBody>
          <a:bodyPr spcFirstLastPara="1" vert="horz" wrap="square" lIns="91425" tIns="91425" rIns="91425" bIns="91425" rtlCol="0" anchor="t" anchorCtr="0">
            <a:normAutofit fontScale="77500" lnSpcReduction="20000"/>
          </a:bodyPr>
          <a:lstStyle/>
          <a:p>
            <a:pPr marL="0" indent="0">
              <a:spcAft>
                <a:spcPts val="1200"/>
              </a:spcAft>
              <a:buClr>
                <a:schemeClr val="dk1"/>
              </a:buClr>
              <a:buSzPts val="1100"/>
              <a:buNone/>
            </a:pPr>
            <a:r>
              <a:rPr lang="en"/>
              <a:t>🔭: </a:t>
            </a:r>
            <a:r>
              <a:rPr lang="en" err="1"/>
              <a:t>Fadil</a:t>
            </a:r>
            <a:r>
              <a:rPr lang="en"/>
              <a:t> and Karan</a:t>
            </a:r>
            <a:endParaRPr/>
          </a:p>
        </p:txBody>
      </p:sp>
      <p:sp>
        <p:nvSpPr>
          <p:cNvPr id="4" name="Rounded Rectangle 3">
            <a:extLst>
              <a:ext uri="{FF2B5EF4-FFF2-40B4-BE49-F238E27FC236}">
                <a16:creationId xmlns:a16="http://schemas.microsoft.com/office/drawing/2014/main" id="{B249417C-B3E4-8613-81ED-8EB2620C0C02}"/>
              </a:ext>
            </a:extLst>
          </p:cNvPr>
          <p:cNvSpPr/>
          <p:nvPr/>
        </p:nvSpPr>
        <p:spPr>
          <a:xfrm>
            <a:off x="805071" y="1401418"/>
            <a:ext cx="998882" cy="8125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1800 - 1850</a:t>
            </a:r>
          </a:p>
        </p:txBody>
      </p:sp>
      <p:sp>
        <p:nvSpPr>
          <p:cNvPr id="6" name="Rounded Rectangle 5">
            <a:extLst>
              <a:ext uri="{FF2B5EF4-FFF2-40B4-BE49-F238E27FC236}">
                <a16:creationId xmlns:a16="http://schemas.microsoft.com/office/drawing/2014/main" id="{198119A2-F106-C7A2-291F-D8E02DC1A4EB}"/>
              </a:ext>
            </a:extLst>
          </p:cNvPr>
          <p:cNvSpPr/>
          <p:nvPr/>
        </p:nvSpPr>
        <p:spPr>
          <a:xfrm>
            <a:off x="1916700" y="1401418"/>
            <a:ext cx="998882" cy="8125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1850-1900</a:t>
            </a:r>
          </a:p>
        </p:txBody>
      </p:sp>
      <p:sp>
        <p:nvSpPr>
          <p:cNvPr id="7" name="Rounded Rectangle 6">
            <a:extLst>
              <a:ext uri="{FF2B5EF4-FFF2-40B4-BE49-F238E27FC236}">
                <a16:creationId xmlns:a16="http://schemas.microsoft.com/office/drawing/2014/main" id="{19839E91-BDFE-184C-442B-F92581807533}"/>
              </a:ext>
            </a:extLst>
          </p:cNvPr>
          <p:cNvSpPr/>
          <p:nvPr/>
        </p:nvSpPr>
        <p:spPr>
          <a:xfrm>
            <a:off x="3028329" y="1401418"/>
            <a:ext cx="998882" cy="8125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1900 - 1950</a:t>
            </a:r>
          </a:p>
        </p:txBody>
      </p:sp>
      <p:sp>
        <p:nvSpPr>
          <p:cNvPr id="9" name="Rounded Rectangle 8">
            <a:extLst>
              <a:ext uri="{FF2B5EF4-FFF2-40B4-BE49-F238E27FC236}">
                <a16:creationId xmlns:a16="http://schemas.microsoft.com/office/drawing/2014/main" id="{BFECD293-5184-91F1-2309-596BA5B36D4C}"/>
              </a:ext>
            </a:extLst>
          </p:cNvPr>
          <p:cNvSpPr/>
          <p:nvPr/>
        </p:nvSpPr>
        <p:spPr>
          <a:xfrm>
            <a:off x="7100420" y="1401417"/>
            <a:ext cx="998882" cy="8125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Latest x years</a:t>
            </a:r>
          </a:p>
        </p:txBody>
      </p:sp>
      <p:sp>
        <p:nvSpPr>
          <p:cNvPr id="10" name="Oval 9">
            <a:extLst>
              <a:ext uri="{FF2B5EF4-FFF2-40B4-BE49-F238E27FC236}">
                <a16:creationId xmlns:a16="http://schemas.microsoft.com/office/drawing/2014/main" id="{C3C9189F-F200-AA20-C595-93BA80AE233E}"/>
              </a:ext>
            </a:extLst>
          </p:cNvPr>
          <p:cNvSpPr/>
          <p:nvPr/>
        </p:nvSpPr>
        <p:spPr>
          <a:xfrm>
            <a:off x="4316068" y="1736863"/>
            <a:ext cx="89453" cy="708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Oval 10">
            <a:extLst>
              <a:ext uri="{FF2B5EF4-FFF2-40B4-BE49-F238E27FC236}">
                <a16:creationId xmlns:a16="http://schemas.microsoft.com/office/drawing/2014/main" id="{BF19DD9A-29F2-BDE2-511B-38AD3451F537}"/>
              </a:ext>
            </a:extLst>
          </p:cNvPr>
          <p:cNvSpPr/>
          <p:nvPr/>
        </p:nvSpPr>
        <p:spPr>
          <a:xfrm>
            <a:off x="4656482" y="1736863"/>
            <a:ext cx="89453" cy="708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Oval 11">
            <a:extLst>
              <a:ext uri="{FF2B5EF4-FFF2-40B4-BE49-F238E27FC236}">
                <a16:creationId xmlns:a16="http://schemas.microsoft.com/office/drawing/2014/main" id="{51D9A40D-00DE-F3E7-467D-54D96D54CB2C}"/>
              </a:ext>
            </a:extLst>
          </p:cNvPr>
          <p:cNvSpPr/>
          <p:nvPr/>
        </p:nvSpPr>
        <p:spPr>
          <a:xfrm>
            <a:off x="5042090" y="1736863"/>
            <a:ext cx="89453" cy="708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Oval 12">
            <a:extLst>
              <a:ext uri="{FF2B5EF4-FFF2-40B4-BE49-F238E27FC236}">
                <a16:creationId xmlns:a16="http://schemas.microsoft.com/office/drawing/2014/main" id="{4F523495-3537-988B-9015-97646888974D}"/>
              </a:ext>
            </a:extLst>
          </p:cNvPr>
          <p:cNvSpPr/>
          <p:nvPr/>
        </p:nvSpPr>
        <p:spPr>
          <a:xfrm>
            <a:off x="5382505" y="1736863"/>
            <a:ext cx="89453" cy="708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Oval 13">
            <a:extLst>
              <a:ext uri="{FF2B5EF4-FFF2-40B4-BE49-F238E27FC236}">
                <a16:creationId xmlns:a16="http://schemas.microsoft.com/office/drawing/2014/main" id="{BE174D9C-EBB4-7340-3D0F-E3F1B52846F4}"/>
              </a:ext>
            </a:extLst>
          </p:cNvPr>
          <p:cNvSpPr/>
          <p:nvPr/>
        </p:nvSpPr>
        <p:spPr>
          <a:xfrm>
            <a:off x="5693568" y="1736863"/>
            <a:ext cx="89453" cy="708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Oval 14">
            <a:extLst>
              <a:ext uri="{FF2B5EF4-FFF2-40B4-BE49-F238E27FC236}">
                <a16:creationId xmlns:a16="http://schemas.microsoft.com/office/drawing/2014/main" id="{6C437496-988B-DDC5-DC95-D5D94618BF88}"/>
              </a:ext>
            </a:extLst>
          </p:cNvPr>
          <p:cNvSpPr/>
          <p:nvPr/>
        </p:nvSpPr>
        <p:spPr>
          <a:xfrm>
            <a:off x="6033982" y="1736863"/>
            <a:ext cx="89453" cy="708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Oval 15">
            <a:extLst>
              <a:ext uri="{FF2B5EF4-FFF2-40B4-BE49-F238E27FC236}">
                <a16:creationId xmlns:a16="http://schemas.microsoft.com/office/drawing/2014/main" id="{A2EAA76D-FD5F-2D91-1BBF-9A230C88C932}"/>
              </a:ext>
            </a:extLst>
          </p:cNvPr>
          <p:cNvSpPr/>
          <p:nvPr/>
        </p:nvSpPr>
        <p:spPr>
          <a:xfrm>
            <a:off x="6419590" y="1736863"/>
            <a:ext cx="89453" cy="708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Oval 16">
            <a:extLst>
              <a:ext uri="{FF2B5EF4-FFF2-40B4-BE49-F238E27FC236}">
                <a16:creationId xmlns:a16="http://schemas.microsoft.com/office/drawing/2014/main" id="{A9132CD9-7022-7BDA-33F5-3BBCF0806178}"/>
              </a:ext>
            </a:extLst>
          </p:cNvPr>
          <p:cNvSpPr/>
          <p:nvPr/>
        </p:nvSpPr>
        <p:spPr>
          <a:xfrm>
            <a:off x="6760005" y="1736863"/>
            <a:ext cx="89453" cy="708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ounded Rectangle 17">
            <a:extLst>
              <a:ext uri="{FF2B5EF4-FFF2-40B4-BE49-F238E27FC236}">
                <a16:creationId xmlns:a16="http://schemas.microsoft.com/office/drawing/2014/main" id="{15574B0E-992F-40BD-CC10-3776352EA683}"/>
              </a:ext>
            </a:extLst>
          </p:cNvPr>
          <p:cNvSpPr/>
          <p:nvPr/>
        </p:nvSpPr>
        <p:spPr>
          <a:xfrm>
            <a:off x="805071" y="2450585"/>
            <a:ext cx="998882" cy="81252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50"/>
              <a:t>GPT 3</a:t>
            </a:r>
          </a:p>
          <a:p>
            <a:pPr algn="ctr"/>
            <a:r>
              <a:rPr lang="en-US" sz="1050"/>
              <a:t>V1</a:t>
            </a:r>
          </a:p>
        </p:txBody>
      </p:sp>
      <p:sp>
        <p:nvSpPr>
          <p:cNvPr id="19" name="Rounded Rectangle 18">
            <a:extLst>
              <a:ext uri="{FF2B5EF4-FFF2-40B4-BE49-F238E27FC236}">
                <a16:creationId xmlns:a16="http://schemas.microsoft.com/office/drawing/2014/main" id="{A8367E3C-2F5E-25A9-9B74-A74BA8113D36}"/>
              </a:ext>
            </a:extLst>
          </p:cNvPr>
          <p:cNvSpPr/>
          <p:nvPr/>
        </p:nvSpPr>
        <p:spPr>
          <a:xfrm>
            <a:off x="1916700" y="2450585"/>
            <a:ext cx="998882" cy="81252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50"/>
              <a:t>GPT 3</a:t>
            </a:r>
          </a:p>
          <a:p>
            <a:pPr algn="ctr"/>
            <a:r>
              <a:rPr lang="en-US" sz="1050"/>
              <a:t>V2</a:t>
            </a:r>
          </a:p>
        </p:txBody>
      </p:sp>
      <p:sp>
        <p:nvSpPr>
          <p:cNvPr id="20" name="Rounded Rectangle 19">
            <a:extLst>
              <a:ext uri="{FF2B5EF4-FFF2-40B4-BE49-F238E27FC236}">
                <a16:creationId xmlns:a16="http://schemas.microsoft.com/office/drawing/2014/main" id="{8500CF4D-ED4E-FB59-D5C6-6D3F63594222}"/>
              </a:ext>
            </a:extLst>
          </p:cNvPr>
          <p:cNvSpPr/>
          <p:nvPr/>
        </p:nvSpPr>
        <p:spPr>
          <a:xfrm>
            <a:off x="3028329" y="2450585"/>
            <a:ext cx="998882" cy="81252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50"/>
              <a:t>GPT 3</a:t>
            </a:r>
          </a:p>
          <a:p>
            <a:pPr algn="ctr"/>
            <a:r>
              <a:rPr lang="en-US" sz="1050"/>
              <a:t>V3</a:t>
            </a:r>
          </a:p>
        </p:txBody>
      </p:sp>
      <p:sp>
        <p:nvSpPr>
          <p:cNvPr id="21" name="Rounded Rectangle 20">
            <a:extLst>
              <a:ext uri="{FF2B5EF4-FFF2-40B4-BE49-F238E27FC236}">
                <a16:creationId xmlns:a16="http://schemas.microsoft.com/office/drawing/2014/main" id="{162202D2-B7D4-42F7-80AA-6BDF5D845D02}"/>
              </a:ext>
            </a:extLst>
          </p:cNvPr>
          <p:cNvSpPr/>
          <p:nvPr/>
        </p:nvSpPr>
        <p:spPr>
          <a:xfrm>
            <a:off x="7100420" y="2450583"/>
            <a:ext cx="998882" cy="81252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50"/>
              <a:t>GPT 3</a:t>
            </a:r>
          </a:p>
          <a:p>
            <a:pPr algn="ctr"/>
            <a:r>
              <a:rPr lang="en-US" sz="1050"/>
              <a:t>Vx</a:t>
            </a:r>
          </a:p>
        </p:txBody>
      </p:sp>
      <p:sp>
        <p:nvSpPr>
          <p:cNvPr id="22" name="Oval 21">
            <a:extLst>
              <a:ext uri="{FF2B5EF4-FFF2-40B4-BE49-F238E27FC236}">
                <a16:creationId xmlns:a16="http://schemas.microsoft.com/office/drawing/2014/main" id="{F77FA638-A38A-CF13-E807-185D679C903B}"/>
              </a:ext>
            </a:extLst>
          </p:cNvPr>
          <p:cNvSpPr/>
          <p:nvPr/>
        </p:nvSpPr>
        <p:spPr>
          <a:xfrm>
            <a:off x="4316068" y="2786030"/>
            <a:ext cx="89453" cy="7081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50"/>
          </a:p>
        </p:txBody>
      </p:sp>
      <p:sp>
        <p:nvSpPr>
          <p:cNvPr id="23" name="Oval 22">
            <a:extLst>
              <a:ext uri="{FF2B5EF4-FFF2-40B4-BE49-F238E27FC236}">
                <a16:creationId xmlns:a16="http://schemas.microsoft.com/office/drawing/2014/main" id="{65214EC2-E44F-29D5-C18B-20A8CD353FAF}"/>
              </a:ext>
            </a:extLst>
          </p:cNvPr>
          <p:cNvSpPr/>
          <p:nvPr/>
        </p:nvSpPr>
        <p:spPr>
          <a:xfrm>
            <a:off x="4656482" y="2786030"/>
            <a:ext cx="89453" cy="7081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50"/>
          </a:p>
        </p:txBody>
      </p:sp>
      <p:sp>
        <p:nvSpPr>
          <p:cNvPr id="24" name="Oval 23">
            <a:extLst>
              <a:ext uri="{FF2B5EF4-FFF2-40B4-BE49-F238E27FC236}">
                <a16:creationId xmlns:a16="http://schemas.microsoft.com/office/drawing/2014/main" id="{3575570E-0496-32AB-EEDA-A248BD178467}"/>
              </a:ext>
            </a:extLst>
          </p:cNvPr>
          <p:cNvSpPr/>
          <p:nvPr/>
        </p:nvSpPr>
        <p:spPr>
          <a:xfrm>
            <a:off x="5042090" y="2786030"/>
            <a:ext cx="89453" cy="7081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50"/>
          </a:p>
        </p:txBody>
      </p:sp>
      <p:sp>
        <p:nvSpPr>
          <p:cNvPr id="25" name="Oval 24">
            <a:extLst>
              <a:ext uri="{FF2B5EF4-FFF2-40B4-BE49-F238E27FC236}">
                <a16:creationId xmlns:a16="http://schemas.microsoft.com/office/drawing/2014/main" id="{1890B7BF-EA1F-0286-6FDF-85C8824CD839}"/>
              </a:ext>
            </a:extLst>
          </p:cNvPr>
          <p:cNvSpPr/>
          <p:nvPr/>
        </p:nvSpPr>
        <p:spPr>
          <a:xfrm>
            <a:off x="5382505" y="2786030"/>
            <a:ext cx="89453" cy="7081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50"/>
          </a:p>
        </p:txBody>
      </p:sp>
      <p:sp>
        <p:nvSpPr>
          <p:cNvPr id="26" name="Oval 25">
            <a:extLst>
              <a:ext uri="{FF2B5EF4-FFF2-40B4-BE49-F238E27FC236}">
                <a16:creationId xmlns:a16="http://schemas.microsoft.com/office/drawing/2014/main" id="{241A6A68-BD19-9E4C-B993-2C5238EBD25E}"/>
              </a:ext>
            </a:extLst>
          </p:cNvPr>
          <p:cNvSpPr/>
          <p:nvPr/>
        </p:nvSpPr>
        <p:spPr>
          <a:xfrm>
            <a:off x="5693568" y="2786030"/>
            <a:ext cx="89453" cy="7081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50"/>
          </a:p>
        </p:txBody>
      </p:sp>
      <p:sp>
        <p:nvSpPr>
          <p:cNvPr id="27" name="Oval 26">
            <a:extLst>
              <a:ext uri="{FF2B5EF4-FFF2-40B4-BE49-F238E27FC236}">
                <a16:creationId xmlns:a16="http://schemas.microsoft.com/office/drawing/2014/main" id="{03C05F58-11B5-0D25-C18A-E4C8B59D9D14}"/>
              </a:ext>
            </a:extLst>
          </p:cNvPr>
          <p:cNvSpPr/>
          <p:nvPr/>
        </p:nvSpPr>
        <p:spPr>
          <a:xfrm>
            <a:off x="6033982" y="2786030"/>
            <a:ext cx="89453" cy="7081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50"/>
          </a:p>
        </p:txBody>
      </p:sp>
      <p:sp>
        <p:nvSpPr>
          <p:cNvPr id="28" name="Oval 27">
            <a:extLst>
              <a:ext uri="{FF2B5EF4-FFF2-40B4-BE49-F238E27FC236}">
                <a16:creationId xmlns:a16="http://schemas.microsoft.com/office/drawing/2014/main" id="{EA734405-1BB5-8416-6711-64052BC5A07C}"/>
              </a:ext>
            </a:extLst>
          </p:cNvPr>
          <p:cNvSpPr/>
          <p:nvPr/>
        </p:nvSpPr>
        <p:spPr>
          <a:xfrm>
            <a:off x="6419590" y="2786030"/>
            <a:ext cx="89453" cy="7081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50"/>
          </a:p>
        </p:txBody>
      </p:sp>
      <p:sp>
        <p:nvSpPr>
          <p:cNvPr id="29" name="Oval 28">
            <a:extLst>
              <a:ext uri="{FF2B5EF4-FFF2-40B4-BE49-F238E27FC236}">
                <a16:creationId xmlns:a16="http://schemas.microsoft.com/office/drawing/2014/main" id="{FEE6044A-A144-7017-1B30-801C005C91DA}"/>
              </a:ext>
            </a:extLst>
          </p:cNvPr>
          <p:cNvSpPr/>
          <p:nvPr/>
        </p:nvSpPr>
        <p:spPr>
          <a:xfrm>
            <a:off x="6760005" y="2786030"/>
            <a:ext cx="89453" cy="7081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050"/>
          </a:p>
        </p:txBody>
      </p:sp>
      <p:sp>
        <p:nvSpPr>
          <p:cNvPr id="31" name="Down Arrow 30">
            <a:extLst>
              <a:ext uri="{FF2B5EF4-FFF2-40B4-BE49-F238E27FC236}">
                <a16:creationId xmlns:a16="http://schemas.microsoft.com/office/drawing/2014/main" id="{A25CF484-2A16-E87A-69C5-E736BF240789}"/>
              </a:ext>
            </a:extLst>
          </p:cNvPr>
          <p:cNvSpPr/>
          <p:nvPr/>
        </p:nvSpPr>
        <p:spPr>
          <a:xfrm>
            <a:off x="1252330" y="2213940"/>
            <a:ext cx="52181" cy="2366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2" name="Down Arrow 31">
            <a:extLst>
              <a:ext uri="{FF2B5EF4-FFF2-40B4-BE49-F238E27FC236}">
                <a16:creationId xmlns:a16="http://schemas.microsoft.com/office/drawing/2014/main" id="{346A9538-F23D-C266-D039-B070B7D40995}"/>
              </a:ext>
            </a:extLst>
          </p:cNvPr>
          <p:cNvSpPr/>
          <p:nvPr/>
        </p:nvSpPr>
        <p:spPr>
          <a:xfrm>
            <a:off x="2363959" y="2213940"/>
            <a:ext cx="52181" cy="2366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3" name="Down Arrow 32">
            <a:extLst>
              <a:ext uri="{FF2B5EF4-FFF2-40B4-BE49-F238E27FC236}">
                <a16:creationId xmlns:a16="http://schemas.microsoft.com/office/drawing/2014/main" id="{F526FDC2-0875-F537-34FC-9AC40511BB98}"/>
              </a:ext>
            </a:extLst>
          </p:cNvPr>
          <p:cNvSpPr/>
          <p:nvPr/>
        </p:nvSpPr>
        <p:spPr>
          <a:xfrm>
            <a:off x="3501679" y="2213940"/>
            <a:ext cx="52181" cy="2366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Down Arrow 33">
            <a:extLst>
              <a:ext uri="{FF2B5EF4-FFF2-40B4-BE49-F238E27FC236}">
                <a16:creationId xmlns:a16="http://schemas.microsoft.com/office/drawing/2014/main" id="{4B18565C-A2F0-E468-5431-506CAA003785}"/>
              </a:ext>
            </a:extLst>
          </p:cNvPr>
          <p:cNvSpPr/>
          <p:nvPr/>
        </p:nvSpPr>
        <p:spPr>
          <a:xfrm>
            <a:off x="7573770" y="2213940"/>
            <a:ext cx="52181" cy="2366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5" name="Rectangle 34">
            <a:extLst>
              <a:ext uri="{FF2B5EF4-FFF2-40B4-BE49-F238E27FC236}">
                <a16:creationId xmlns:a16="http://schemas.microsoft.com/office/drawing/2014/main" id="{FA0048D3-B507-0C99-E3FB-29ACB7525D52}"/>
              </a:ext>
            </a:extLst>
          </p:cNvPr>
          <p:cNvSpPr/>
          <p:nvPr/>
        </p:nvSpPr>
        <p:spPr>
          <a:xfrm>
            <a:off x="812990" y="3495815"/>
            <a:ext cx="7349987" cy="775253"/>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50" b="1">
                <a:solidFill>
                  <a:schemeClr val="tx1"/>
                </a:solidFill>
                <a:latin typeface="Roboto" panose="02000000000000000000" pitchFamily="2" charset="0"/>
                <a:ea typeface="Roboto" panose="02000000000000000000" pitchFamily="2" charset="0"/>
              </a:rPr>
              <a:t>Use the Statistical Procedure proposed in the article to quantify and derive quality evaluations of </a:t>
            </a:r>
            <a:r>
              <a:rPr lang="en-US" sz="1050" b="1">
                <a:solidFill>
                  <a:srgbClr val="202124"/>
                </a:solidFill>
                <a:latin typeface="Roboto" panose="02000000000000000000" pitchFamily="2" charset="0"/>
              </a:rPr>
              <a:t>population, culture, material products, social institutions, and social organization over the years. </a:t>
            </a:r>
            <a:endParaRPr lang="en-US" sz="1050"/>
          </a:p>
        </p:txBody>
      </p:sp>
      <p:sp>
        <p:nvSpPr>
          <p:cNvPr id="36" name="Down Arrow 35">
            <a:extLst>
              <a:ext uri="{FF2B5EF4-FFF2-40B4-BE49-F238E27FC236}">
                <a16:creationId xmlns:a16="http://schemas.microsoft.com/office/drawing/2014/main" id="{AADB67AA-74C8-C115-66DD-97037108839E}"/>
              </a:ext>
            </a:extLst>
          </p:cNvPr>
          <p:cNvSpPr/>
          <p:nvPr/>
        </p:nvSpPr>
        <p:spPr>
          <a:xfrm>
            <a:off x="3500902" y="3259172"/>
            <a:ext cx="52181" cy="2366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Down Arrow 36">
            <a:extLst>
              <a:ext uri="{FF2B5EF4-FFF2-40B4-BE49-F238E27FC236}">
                <a16:creationId xmlns:a16="http://schemas.microsoft.com/office/drawing/2014/main" id="{887E6FD3-A194-7414-A084-A68303E09449}"/>
              </a:ext>
            </a:extLst>
          </p:cNvPr>
          <p:cNvSpPr/>
          <p:nvPr/>
        </p:nvSpPr>
        <p:spPr>
          <a:xfrm>
            <a:off x="2389273" y="3259172"/>
            <a:ext cx="52181" cy="2366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Down Arrow 37">
            <a:extLst>
              <a:ext uri="{FF2B5EF4-FFF2-40B4-BE49-F238E27FC236}">
                <a16:creationId xmlns:a16="http://schemas.microsoft.com/office/drawing/2014/main" id="{BB6D80E3-17B0-BD43-EA47-FFCB832B7DF5}"/>
              </a:ext>
            </a:extLst>
          </p:cNvPr>
          <p:cNvSpPr/>
          <p:nvPr/>
        </p:nvSpPr>
        <p:spPr>
          <a:xfrm>
            <a:off x="1252330" y="3259172"/>
            <a:ext cx="52181" cy="2366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Down Arrow 38">
            <a:extLst>
              <a:ext uri="{FF2B5EF4-FFF2-40B4-BE49-F238E27FC236}">
                <a16:creationId xmlns:a16="http://schemas.microsoft.com/office/drawing/2014/main" id="{252D39B2-0DAF-2E9B-D789-7E3C31AA36C5}"/>
              </a:ext>
            </a:extLst>
          </p:cNvPr>
          <p:cNvSpPr/>
          <p:nvPr/>
        </p:nvSpPr>
        <p:spPr>
          <a:xfrm>
            <a:off x="7601491" y="3259172"/>
            <a:ext cx="52181" cy="2366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40133629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A4D1B-CBDF-36E7-EF45-8C2D4E44E792}"/>
              </a:ext>
            </a:extLst>
          </p:cNvPr>
          <p:cNvSpPr>
            <a:spLocks noGrp="1"/>
          </p:cNvSpPr>
          <p:nvPr>
            <p:ph type="title"/>
          </p:nvPr>
        </p:nvSpPr>
        <p:spPr/>
        <p:txBody>
          <a:bodyPr/>
          <a:lstStyle/>
          <a:p>
            <a:r>
              <a:rPr lang="en-US"/>
              <a:t>Train Model On historical trims		</a:t>
            </a:r>
          </a:p>
        </p:txBody>
      </p:sp>
      <p:sp>
        <p:nvSpPr>
          <p:cNvPr id="3" name="Content Placeholder 2">
            <a:extLst>
              <a:ext uri="{FF2B5EF4-FFF2-40B4-BE49-F238E27FC236}">
                <a16:creationId xmlns:a16="http://schemas.microsoft.com/office/drawing/2014/main" id="{DF11A85A-8CE4-C630-1642-13769E0A0899}"/>
              </a:ext>
            </a:extLst>
          </p:cNvPr>
          <p:cNvSpPr>
            <a:spLocks noGrp="1"/>
          </p:cNvSpPr>
          <p:nvPr>
            <p:ph idx="1"/>
          </p:nvPr>
        </p:nvSpPr>
        <p:spPr/>
        <p:txBody>
          <a:bodyPr/>
          <a:lstStyle/>
          <a:p>
            <a:r>
              <a:rPr lang="en-US"/>
              <a:t>Prompt: Chinese men in the US work in &lt;blank&gt;</a:t>
            </a:r>
          </a:p>
          <a:p>
            <a:r>
              <a:rPr lang="en-US"/>
              <a:t>Trim up to early 1900:</a:t>
            </a:r>
          </a:p>
          <a:p>
            <a:pPr marL="342900" lvl="1" indent="0">
              <a:buNone/>
            </a:pPr>
            <a:r>
              <a:rPr lang="en-US"/>
              <a:t>Chinese men in the US work in </a:t>
            </a:r>
            <a:r>
              <a:rPr lang="en-US" u="sng"/>
              <a:t>car factories</a:t>
            </a:r>
            <a:r>
              <a:rPr lang="en-US"/>
              <a:t>.</a:t>
            </a:r>
          </a:p>
          <a:p>
            <a:pPr marL="342900" lvl="1" indent="0">
              <a:buNone/>
            </a:pPr>
            <a:endParaRPr lang="en-US"/>
          </a:p>
          <a:p>
            <a:r>
              <a:rPr lang="en-US"/>
              <a:t>Trim up to early now:</a:t>
            </a:r>
          </a:p>
          <a:p>
            <a:pPr marL="342900" lvl="1" indent="0">
              <a:buNone/>
            </a:pPr>
            <a:r>
              <a:rPr lang="en-US"/>
              <a:t>Chinese men in the US work in the </a:t>
            </a:r>
            <a:r>
              <a:rPr lang="en-US" u="sng"/>
              <a:t>engineering industry</a:t>
            </a:r>
            <a:r>
              <a:rPr lang="en-US"/>
              <a:t>.</a:t>
            </a:r>
          </a:p>
        </p:txBody>
      </p:sp>
    </p:spTree>
    <p:extLst>
      <p:ext uri="{BB962C8B-B14F-4D97-AF65-F5344CB8AC3E}">
        <p14:creationId xmlns:p14="http://schemas.microsoft.com/office/powerpoint/2010/main" val="36554182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445025"/>
            <a:ext cx="8520600" cy="572700"/>
          </a:xfrm>
          <a:prstGeom prst="rect">
            <a:avLst/>
          </a:prstGeom>
        </p:spPr>
        <p:txBody>
          <a:bodyPr spcFirstLastPara="1" vert="horz" wrap="square" lIns="91425" tIns="91425" rIns="91425" bIns="91425" rtlCol="0" anchor="t" anchorCtr="0">
            <a:normAutofit fontScale="90000"/>
          </a:bodyPr>
          <a:lstStyle/>
          <a:p>
            <a:pPr algn="ctr"/>
            <a:r>
              <a:rPr lang="en-US"/>
              <a:t>Making Unbiased Systems</a:t>
            </a:r>
            <a:br>
              <a:rPr lang="en-US"/>
            </a:br>
            <a:endParaRPr/>
          </a:p>
        </p:txBody>
      </p:sp>
      <p:sp>
        <p:nvSpPr>
          <p:cNvPr id="88" name="Google Shape;88;p17"/>
          <p:cNvSpPr txBox="1">
            <a:spLocks noGrp="1"/>
          </p:cNvSpPr>
          <p:nvPr>
            <p:ph type="body" idx="2"/>
          </p:nvPr>
        </p:nvSpPr>
        <p:spPr>
          <a:xfrm>
            <a:off x="93155" y="4695967"/>
            <a:ext cx="3155100" cy="453900"/>
          </a:xfrm>
          <a:prstGeom prst="rect">
            <a:avLst/>
          </a:prstGeom>
        </p:spPr>
        <p:txBody>
          <a:bodyPr spcFirstLastPara="1" vert="horz" wrap="square" lIns="91425" tIns="91425" rIns="91425" bIns="91425" rtlCol="0" anchor="t" anchorCtr="0">
            <a:normAutofit fontScale="77500" lnSpcReduction="20000"/>
          </a:bodyPr>
          <a:lstStyle/>
          <a:p>
            <a:pPr marL="0" indent="0">
              <a:spcAft>
                <a:spcPts val="1200"/>
              </a:spcAft>
              <a:buClr>
                <a:schemeClr val="dk1"/>
              </a:buClr>
              <a:buSzPts val="1100"/>
              <a:buNone/>
            </a:pPr>
            <a:r>
              <a:rPr lang="en"/>
              <a:t>🔭: </a:t>
            </a:r>
            <a:r>
              <a:rPr lang="en" err="1"/>
              <a:t>Fadil</a:t>
            </a:r>
            <a:r>
              <a:rPr lang="en"/>
              <a:t> and Karan</a:t>
            </a:r>
            <a:endParaRPr/>
          </a:p>
        </p:txBody>
      </p:sp>
      <p:sp>
        <p:nvSpPr>
          <p:cNvPr id="3" name="Content Placeholder 2">
            <a:extLst>
              <a:ext uri="{FF2B5EF4-FFF2-40B4-BE49-F238E27FC236}">
                <a16:creationId xmlns:a16="http://schemas.microsoft.com/office/drawing/2014/main" id="{7D10C6AF-3FFF-873A-B06E-BFE878AFDA93}"/>
              </a:ext>
            </a:extLst>
          </p:cNvPr>
          <p:cNvSpPr txBox="1">
            <a:spLocks/>
          </p:cNvSpPr>
          <p:nvPr/>
        </p:nvSpPr>
        <p:spPr>
          <a:xfrm>
            <a:off x="628650" y="1175657"/>
            <a:ext cx="7886700" cy="3457065"/>
          </a:xfrm>
          <a:prstGeom prst="rect">
            <a:avLst/>
          </a:prstGeom>
        </p:spPr>
        <p:txBody>
          <a:bodyPr spcFirstLastPara="1" vert="horz" wrap="square" lIns="68569" tIns="68569" rIns="68569" bIns="68569"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608965" indent="-456565"/>
            <a:r>
              <a:rPr lang="en-US" sz="2100"/>
              <a:t>How would the model perform if fine-tuned on actual biased data?</a:t>
            </a:r>
            <a:endParaRPr lang="en-US"/>
          </a:p>
          <a:p>
            <a:pPr marL="608965" indent="-456565"/>
            <a:endParaRPr lang="en-US" sz="2100">
              <a:cs typeface="Calibri" panose="020F0502020204030204"/>
            </a:endParaRPr>
          </a:p>
          <a:p>
            <a:pPr marL="113665" indent="0">
              <a:buNone/>
            </a:pPr>
            <a:r>
              <a:rPr lang="en-US" sz="2100" err="1"/>
              <a:t>Lets’s</a:t>
            </a:r>
            <a:r>
              <a:rPr lang="en-US" sz="2100"/>
              <a:t> consider </a:t>
            </a:r>
            <a:r>
              <a:rPr lang="en-US" sz="2100" err="1">
                <a:solidFill>
                  <a:srgbClr val="CE9178"/>
                </a:solidFill>
                <a:latin typeface="Consolas"/>
              </a:rPr>
              <a:t>social_bias_frames</a:t>
            </a:r>
            <a:r>
              <a:rPr lang="en-US" sz="2100">
                <a:solidFill>
                  <a:srgbClr val="CE9178"/>
                </a:solidFill>
                <a:latin typeface="Consolas"/>
              </a:rPr>
              <a:t>-</a:t>
            </a:r>
            <a:r>
              <a:rPr lang="en-US" sz="2100"/>
              <a:t>a corpus representing the biases and offensiveness that are implied in language. For example, these frames are meant to distill the implication that "women (candidates) are less qualified" behind the statement "we shouldn’t lower our standards to hire more women."</a:t>
            </a:r>
            <a:endParaRPr lang="en-US" sz="2100">
              <a:cs typeface="Calibri"/>
            </a:endParaRPr>
          </a:p>
          <a:p>
            <a:pPr marL="113665" indent="0">
              <a:buNone/>
            </a:pPr>
            <a:endParaRPr lang="en-US" sz="2100">
              <a:cs typeface="Calibri"/>
            </a:endParaRPr>
          </a:p>
          <a:p>
            <a:pPr marL="113665" indent="0">
              <a:buNone/>
            </a:pPr>
            <a:r>
              <a:rPr lang="en-US" sz="2100">
                <a:cs typeface="Calibri"/>
              </a:rPr>
              <a:t>Used to </a:t>
            </a:r>
            <a:r>
              <a:rPr lang="en-US" sz="2100" err="1">
                <a:cs typeface="Calibri"/>
              </a:rPr>
              <a:t>fnetune</a:t>
            </a:r>
            <a:r>
              <a:rPr lang="en-US" sz="2100">
                <a:cs typeface="Calibri"/>
              </a:rPr>
              <a:t> </a:t>
            </a:r>
            <a:r>
              <a:rPr lang="en-US" sz="2100">
                <a:ea typeface="+mn-lt"/>
                <a:cs typeface="+mn-lt"/>
              </a:rPr>
              <a:t>distilgpt2(82m parameters)</a:t>
            </a:r>
            <a:endParaRPr lang="en-US" sz="2100">
              <a:cs typeface="Calibri"/>
            </a:endParaRPr>
          </a:p>
        </p:txBody>
      </p:sp>
    </p:spTree>
    <p:extLst>
      <p:ext uri="{BB962C8B-B14F-4D97-AF65-F5344CB8AC3E}">
        <p14:creationId xmlns:p14="http://schemas.microsoft.com/office/powerpoint/2010/main" val="1776359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3A3ADEF-1609-8A2D-2081-6CF6FC31E64A}"/>
              </a:ext>
            </a:extLst>
          </p:cNvPr>
          <p:cNvSpPr>
            <a:spLocks noGrp="1"/>
          </p:cNvSpPr>
          <p:nvPr>
            <p:ph type="body" idx="1"/>
          </p:nvPr>
        </p:nvSpPr>
        <p:spPr>
          <a:xfrm>
            <a:off x="311700" y="98609"/>
            <a:ext cx="8520600" cy="4470266"/>
          </a:xfrm>
        </p:spPr>
        <p:txBody>
          <a:bodyPr/>
          <a:lstStyle/>
          <a:p>
            <a:pPr marL="400050" indent="-285750">
              <a:lnSpc>
                <a:spcPct val="114999"/>
              </a:lnSpc>
            </a:pPr>
            <a:endParaRPr lang="en-US"/>
          </a:p>
          <a:p>
            <a:pPr marL="400050" indent="-285750">
              <a:lnSpc>
                <a:spcPct val="114999"/>
              </a:lnSpc>
            </a:pPr>
            <a:endParaRPr lang="en-US"/>
          </a:p>
          <a:p>
            <a:pPr marL="400050" indent="-285750">
              <a:lnSpc>
                <a:spcPct val="114999"/>
              </a:lnSpc>
            </a:pPr>
            <a:endParaRPr lang="en-US"/>
          </a:p>
          <a:p>
            <a:pPr marL="400050" indent="-285750">
              <a:lnSpc>
                <a:spcPct val="114999"/>
              </a:lnSpc>
            </a:pPr>
            <a:endParaRPr lang="en-US"/>
          </a:p>
          <a:p>
            <a:pPr marL="400050" indent="-285750">
              <a:lnSpc>
                <a:spcPct val="114999"/>
              </a:lnSpc>
            </a:pPr>
            <a:endParaRPr lang="en-US"/>
          </a:p>
          <a:p>
            <a:pPr marL="400050" indent="-285750">
              <a:lnSpc>
                <a:spcPct val="114999"/>
              </a:lnSpc>
            </a:pPr>
            <a:endParaRPr lang="en-US"/>
          </a:p>
          <a:p>
            <a:pPr marL="400050" indent="-285750">
              <a:lnSpc>
                <a:spcPct val="114999"/>
              </a:lnSpc>
            </a:pPr>
            <a:endParaRPr lang="en-US"/>
          </a:p>
          <a:p>
            <a:pPr marL="400050" indent="-285750">
              <a:lnSpc>
                <a:spcPct val="114999"/>
              </a:lnSpc>
            </a:pPr>
            <a:endParaRPr lang="en-US"/>
          </a:p>
          <a:p>
            <a:pPr marL="400050" indent="-285750">
              <a:lnSpc>
                <a:spcPct val="114999"/>
              </a:lnSpc>
            </a:pPr>
            <a:r>
              <a:rPr lang="en-US" i="1"/>
              <a:t>"</a:t>
            </a:r>
            <a:r>
              <a:rPr lang="en-US"/>
              <a:t>A team of researchers from Harvard Medical School trained the </a:t>
            </a:r>
            <a:r>
              <a:rPr lang="en-US" err="1"/>
              <a:t>CheXzero</a:t>
            </a:r>
            <a:r>
              <a:rPr lang="en-US"/>
              <a:t> model on a publicly available data set of more than 377,000 chest x-rays and more than 227,000 corresponding clinical reports. This taught it to associate certain types of images with their existing notes, rather than learning from structured data that had been manually labeled for the task.</a:t>
            </a:r>
            <a:r>
              <a:rPr lang="en-US" i="1"/>
              <a:t>"</a:t>
            </a:r>
          </a:p>
          <a:p>
            <a:pPr marL="400050" indent="-285750">
              <a:lnSpc>
                <a:spcPct val="114999"/>
              </a:lnSpc>
            </a:pPr>
            <a:endParaRPr lang="en-US"/>
          </a:p>
        </p:txBody>
      </p:sp>
      <p:sp>
        <p:nvSpPr>
          <p:cNvPr id="4" name="Text Placeholder 3">
            <a:extLst>
              <a:ext uri="{FF2B5EF4-FFF2-40B4-BE49-F238E27FC236}">
                <a16:creationId xmlns:a16="http://schemas.microsoft.com/office/drawing/2014/main" id="{13E0E64A-C98B-F444-E90B-50E3DCAFE0B5}"/>
              </a:ext>
            </a:extLst>
          </p:cNvPr>
          <p:cNvSpPr>
            <a:spLocks noGrp="1"/>
          </p:cNvSpPr>
          <p:nvPr>
            <p:ph type="body" idx="2"/>
          </p:nvPr>
        </p:nvSpPr>
        <p:spPr/>
        <p:txBody>
          <a:bodyPr/>
          <a:lstStyle/>
          <a:p>
            <a:endParaRPr lang="en-US"/>
          </a:p>
        </p:txBody>
      </p:sp>
      <p:pic>
        <p:nvPicPr>
          <p:cNvPr id="5" name="Picture 5" descr="Graphical user interface, text, application&#10;&#10;Description automatically generated">
            <a:extLst>
              <a:ext uri="{FF2B5EF4-FFF2-40B4-BE49-F238E27FC236}">
                <a16:creationId xmlns:a16="http://schemas.microsoft.com/office/drawing/2014/main" id="{6CC78C50-E57A-92F9-C050-95CAB81E979D}"/>
              </a:ext>
            </a:extLst>
          </p:cNvPr>
          <p:cNvPicPr>
            <a:picLocks noChangeAspect="1"/>
          </p:cNvPicPr>
          <p:nvPr/>
        </p:nvPicPr>
        <p:blipFill>
          <a:blip r:embed="rId2"/>
          <a:stretch>
            <a:fillRect/>
          </a:stretch>
        </p:blipFill>
        <p:spPr>
          <a:xfrm>
            <a:off x="1529789" y="252632"/>
            <a:ext cx="6020149" cy="2068462"/>
          </a:xfrm>
          <a:prstGeom prst="rect">
            <a:avLst/>
          </a:prstGeom>
        </p:spPr>
      </p:pic>
    </p:spTree>
    <p:extLst>
      <p:ext uri="{BB962C8B-B14F-4D97-AF65-F5344CB8AC3E}">
        <p14:creationId xmlns:p14="http://schemas.microsoft.com/office/powerpoint/2010/main" val="28949109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5D5A4-E7BC-9DB6-2512-24B51C17FE09}"/>
              </a:ext>
            </a:extLst>
          </p:cNvPr>
          <p:cNvSpPr>
            <a:spLocks noGrp="1"/>
          </p:cNvSpPr>
          <p:nvPr>
            <p:ph type="title"/>
          </p:nvPr>
        </p:nvSpPr>
        <p:spPr>
          <a:xfrm>
            <a:off x="628650" y="273844"/>
            <a:ext cx="7886700" cy="734200"/>
          </a:xfrm>
        </p:spPr>
        <p:txBody>
          <a:bodyPr>
            <a:normAutofit/>
          </a:bodyPr>
          <a:lstStyle/>
          <a:p>
            <a:r>
              <a:rPr lang="en-US"/>
              <a:t>Neutral prompts</a:t>
            </a:r>
          </a:p>
        </p:txBody>
      </p:sp>
      <p:pic>
        <p:nvPicPr>
          <p:cNvPr id="7" name="Picture 6">
            <a:extLst>
              <a:ext uri="{FF2B5EF4-FFF2-40B4-BE49-F238E27FC236}">
                <a16:creationId xmlns:a16="http://schemas.microsoft.com/office/drawing/2014/main" id="{8D84426A-C3C3-7E9E-3412-E3FF392F6CC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8533" y="1005237"/>
            <a:ext cx="3593412" cy="843907"/>
          </a:xfrm>
          <a:prstGeom prst="rect">
            <a:avLst/>
          </a:prstGeom>
        </p:spPr>
      </p:pic>
      <p:pic>
        <p:nvPicPr>
          <p:cNvPr id="9" name="Picture 8">
            <a:extLst>
              <a:ext uri="{FF2B5EF4-FFF2-40B4-BE49-F238E27FC236}">
                <a16:creationId xmlns:a16="http://schemas.microsoft.com/office/drawing/2014/main" id="{4FB2A872-E671-1600-48AA-A33D2BC0F723}"/>
              </a:ext>
            </a:extLst>
          </p:cNvPr>
          <p:cNvPicPr>
            <a:picLocks noChangeAspect="1"/>
          </p:cNvPicPr>
          <p:nvPr/>
        </p:nvPicPr>
        <p:blipFill rotWithShape="1">
          <a:blip r:embed="rId3">
            <a:extLst>
              <a:ext uri="{28A0092B-C50C-407E-A947-70E740481C1C}">
                <a14:useLocalDpi xmlns:a14="http://schemas.microsoft.com/office/drawing/2010/main" val="0"/>
              </a:ext>
            </a:extLst>
          </a:blip>
          <a:srcRect t="29865" b="30683"/>
          <a:stretch/>
        </p:blipFill>
        <p:spPr>
          <a:xfrm>
            <a:off x="176402" y="1863924"/>
            <a:ext cx="3975397" cy="127648"/>
          </a:xfrm>
          <a:prstGeom prst="rect">
            <a:avLst/>
          </a:prstGeom>
        </p:spPr>
      </p:pic>
      <p:pic>
        <p:nvPicPr>
          <p:cNvPr id="10" name="Content Placeholder 4">
            <a:extLst>
              <a:ext uri="{FF2B5EF4-FFF2-40B4-BE49-F238E27FC236}">
                <a16:creationId xmlns:a16="http://schemas.microsoft.com/office/drawing/2014/main" id="{A9579010-7386-F144-3305-AF5D73B78FFE}"/>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b="29674"/>
          <a:stretch/>
        </p:blipFill>
        <p:spPr>
          <a:xfrm>
            <a:off x="176402" y="2754223"/>
            <a:ext cx="5699117" cy="171254"/>
          </a:xfrm>
        </p:spPr>
      </p:pic>
      <p:pic>
        <p:nvPicPr>
          <p:cNvPr id="11" name="Picture 10" descr="Graphical user interface, text&#10;&#10;Description automatically generated with medium confidence">
            <a:extLst>
              <a:ext uri="{FF2B5EF4-FFF2-40B4-BE49-F238E27FC236}">
                <a16:creationId xmlns:a16="http://schemas.microsoft.com/office/drawing/2014/main" id="{E9D25005-0BA3-B008-862F-375C1BBDC8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402" y="2071290"/>
            <a:ext cx="3593412" cy="673499"/>
          </a:xfrm>
          <a:prstGeom prst="rect">
            <a:avLst/>
          </a:prstGeom>
        </p:spPr>
      </p:pic>
      <p:pic>
        <p:nvPicPr>
          <p:cNvPr id="14" name="Picture 13" descr="Text&#10;&#10;Description automatically generated with medium confidence">
            <a:extLst>
              <a:ext uri="{FF2B5EF4-FFF2-40B4-BE49-F238E27FC236}">
                <a16:creationId xmlns:a16="http://schemas.microsoft.com/office/drawing/2014/main" id="{668DCA0C-5130-46F2-494C-DB3E511E96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402" y="3032823"/>
            <a:ext cx="3005167" cy="652185"/>
          </a:xfrm>
          <a:prstGeom prst="rect">
            <a:avLst/>
          </a:prstGeom>
        </p:spPr>
      </p:pic>
      <p:pic>
        <p:nvPicPr>
          <p:cNvPr id="15" name="Picture 14">
            <a:extLst>
              <a:ext uri="{FF2B5EF4-FFF2-40B4-BE49-F238E27FC236}">
                <a16:creationId xmlns:a16="http://schemas.microsoft.com/office/drawing/2014/main" id="{E2AE05D1-5423-571E-6294-D16A43F718D0}"/>
              </a:ext>
            </a:extLst>
          </p:cNvPr>
          <p:cNvPicPr>
            <a:picLocks noChangeAspect="1"/>
          </p:cNvPicPr>
          <p:nvPr/>
        </p:nvPicPr>
        <p:blipFill rotWithShape="1">
          <a:blip r:embed="rId7">
            <a:extLst>
              <a:ext uri="{28A0092B-C50C-407E-A947-70E740481C1C}">
                <a14:useLocalDpi xmlns:a14="http://schemas.microsoft.com/office/drawing/2010/main" val="0"/>
              </a:ext>
            </a:extLst>
          </a:blip>
          <a:srcRect t="17306" b="21822"/>
          <a:stretch/>
        </p:blipFill>
        <p:spPr>
          <a:xfrm>
            <a:off x="174270" y="3686368"/>
            <a:ext cx="7191087" cy="171255"/>
          </a:xfrm>
          <a:prstGeom prst="rect">
            <a:avLst/>
          </a:prstGeom>
        </p:spPr>
      </p:pic>
      <p:pic>
        <p:nvPicPr>
          <p:cNvPr id="16" name="Picture 15">
            <a:extLst>
              <a:ext uri="{FF2B5EF4-FFF2-40B4-BE49-F238E27FC236}">
                <a16:creationId xmlns:a16="http://schemas.microsoft.com/office/drawing/2014/main" id="{BFA59011-89BC-D046-296E-EBD979B0AA53}"/>
              </a:ext>
            </a:extLst>
          </p:cNvPr>
          <p:cNvPicPr>
            <a:picLocks noChangeAspect="1"/>
          </p:cNvPicPr>
          <p:nvPr/>
        </p:nvPicPr>
        <p:blipFill rotWithShape="1">
          <a:blip r:embed="rId8">
            <a:extLst>
              <a:ext uri="{28A0092B-C50C-407E-A947-70E740481C1C}">
                <a14:useLocalDpi xmlns:a14="http://schemas.microsoft.com/office/drawing/2010/main" val="0"/>
              </a:ext>
            </a:extLst>
          </a:blip>
          <a:srcRect t="17431" b="25787"/>
          <a:stretch/>
        </p:blipFill>
        <p:spPr>
          <a:xfrm>
            <a:off x="0" y="4753268"/>
            <a:ext cx="9144000" cy="171255"/>
          </a:xfrm>
          <a:prstGeom prst="rect">
            <a:avLst/>
          </a:prstGeom>
        </p:spPr>
      </p:pic>
      <p:pic>
        <p:nvPicPr>
          <p:cNvPr id="17" name="Picture 16" descr="Graphical user interface, text&#10;&#10;Description automatically generated">
            <a:extLst>
              <a:ext uri="{FF2B5EF4-FFF2-40B4-BE49-F238E27FC236}">
                <a16:creationId xmlns:a16="http://schemas.microsoft.com/office/drawing/2014/main" id="{7AAF6110-8CD3-30E7-2934-7871FCFAA3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4270" y="3991268"/>
            <a:ext cx="4429125" cy="762000"/>
          </a:xfrm>
          <a:prstGeom prst="rect">
            <a:avLst/>
          </a:prstGeom>
        </p:spPr>
      </p:pic>
    </p:spTree>
    <p:extLst>
      <p:ext uri="{BB962C8B-B14F-4D97-AF65-F5344CB8AC3E}">
        <p14:creationId xmlns:p14="http://schemas.microsoft.com/office/powerpoint/2010/main" val="13794025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5D5A4-E7BC-9DB6-2512-24B51C17FE09}"/>
              </a:ext>
            </a:extLst>
          </p:cNvPr>
          <p:cNvSpPr>
            <a:spLocks noGrp="1"/>
          </p:cNvSpPr>
          <p:nvPr>
            <p:ph type="title"/>
          </p:nvPr>
        </p:nvSpPr>
        <p:spPr>
          <a:xfrm>
            <a:off x="261938" y="107157"/>
            <a:ext cx="7886700" cy="578885"/>
          </a:xfrm>
        </p:spPr>
        <p:txBody>
          <a:bodyPr>
            <a:normAutofit/>
          </a:bodyPr>
          <a:lstStyle/>
          <a:p>
            <a:r>
              <a:rPr lang="en-US"/>
              <a:t>Prompts with bias incitation</a:t>
            </a:r>
          </a:p>
        </p:txBody>
      </p:sp>
      <p:pic>
        <p:nvPicPr>
          <p:cNvPr id="6" name="Picture 5">
            <a:extLst>
              <a:ext uri="{FF2B5EF4-FFF2-40B4-BE49-F238E27FC236}">
                <a16:creationId xmlns:a16="http://schemas.microsoft.com/office/drawing/2014/main" id="{2D0E2594-C123-C622-E364-EB0177FF3B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938" y="2571750"/>
            <a:ext cx="8854819" cy="319771"/>
          </a:xfrm>
          <a:prstGeom prst="rect">
            <a:avLst/>
          </a:prstGeom>
        </p:spPr>
      </p:pic>
      <p:pic>
        <p:nvPicPr>
          <p:cNvPr id="8" name="Picture 7" descr="Graphical user interface&#10;&#10;Description automatically generated">
            <a:extLst>
              <a:ext uri="{FF2B5EF4-FFF2-40B4-BE49-F238E27FC236}">
                <a16:creationId xmlns:a16="http://schemas.microsoft.com/office/drawing/2014/main" id="{14D441F2-3F15-12B3-A1CC-5CAED8EF76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937" y="1796094"/>
            <a:ext cx="4033838" cy="762000"/>
          </a:xfrm>
          <a:prstGeom prst="rect">
            <a:avLst/>
          </a:prstGeom>
        </p:spPr>
      </p:pic>
      <p:pic>
        <p:nvPicPr>
          <p:cNvPr id="10" name="Picture 9">
            <a:extLst>
              <a:ext uri="{FF2B5EF4-FFF2-40B4-BE49-F238E27FC236}">
                <a16:creationId xmlns:a16="http://schemas.microsoft.com/office/drawing/2014/main" id="{35CD1419-6248-15E2-6798-48A1FB38B4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937" y="3728199"/>
            <a:ext cx="6491288" cy="266700"/>
          </a:xfrm>
          <a:prstGeom prst="rect">
            <a:avLst/>
          </a:prstGeom>
        </p:spPr>
      </p:pic>
      <p:pic>
        <p:nvPicPr>
          <p:cNvPr id="11" name="Picture 10" descr="Text&#10;&#10;Description automatically generated">
            <a:extLst>
              <a:ext uri="{FF2B5EF4-FFF2-40B4-BE49-F238E27FC236}">
                <a16:creationId xmlns:a16="http://schemas.microsoft.com/office/drawing/2014/main" id="{D5A234EC-2E8E-7EF7-DDB3-0483214D6D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937" y="2969696"/>
            <a:ext cx="4805363" cy="738188"/>
          </a:xfrm>
          <a:prstGeom prst="rect">
            <a:avLst/>
          </a:prstGeom>
        </p:spPr>
      </p:pic>
      <p:pic>
        <p:nvPicPr>
          <p:cNvPr id="12" name="Picture 11">
            <a:extLst>
              <a:ext uri="{FF2B5EF4-FFF2-40B4-BE49-F238E27FC236}">
                <a16:creationId xmlns:a16="http://schemas.microsoft.com/office/drawing/2014/main" id="{184CB651-BDA9-BB5C-867D-4D762D2A0E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938" y="4887774"/>
            <a:ext cx="6657975" cy="228600"/>
          </a:xfrm>
          <a:prstGeom prst="rect">
            <a:avLst/>
          </a:prstGeom>
        </p:spPr>
      </p:pic>
      <p:pic>
        <p:nvPicPr>
          <p:cNvPr id="13" name="Picture 12" descr="Graphical user interface, application&#10;&#10;Description automatically generated">
            <a:extLst>
              <a:ext uri="{FF2B5EF4-FFF2-40B4-BE49-F238E27FC236}">
                <a16:creationId xmlns:a16="http://schemas.microsoft.com/office/drawing/2014/main" id="{A70E0498-9597-A629-986C-2A09A3864F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1938" y="4068624"/>
            <a:ext cx="4191000" cy="819150"/>
          </a:xfrm>
          <a:prstGeom prst="rect">
            <a:avLst/>
          </a:prstGeom>
        </p:spPr>
      </p:pic>
      <p:pic>
        <p:nvPicPr>
          <p:cNvPr id="14" name="Picture 13">
            <a:extLst>
              <a:ext uri="{FF2B5EF4-FFF2-40B4-BE49-F238E27FC236}">
                <a16:creationId xmlns:a16="http://schemas.microsoft.com/office/drawing/2014/main" id="{977FA369-C940-C2C7-CC44-749A90D70A1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766" y="1522720"/>
            <a:ext cx="9066469" cy="156173"/>
          </a:xfrm>
          <a:prstGeom prst="rect">
            <a:avLst/>
          </a:prstGeom>
        </p:spPr>
      </p:pic>
      <p:pic>
        <p:nvPicPr>
          <p:cNvPr id="15" name="Picture 14" descr="Text&#10;&#10;Description automatically generated">
            <a:extLst>
              <a:ext uri="{FF2B5EF4-FFF2-40B4-BE49-F238E27FC236}">
                <a16:creationId xmlns:a16="http://schemas.microsoft.com/office/drawing/2014/main" id="{E2A8EC1D-7E76-8FA7-BA63-8D408E5BBDC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1937" y="745296"/>
            <a:ext cx="4719638" cy="766763"/>
          </a:xfrm>
          <a:prstGeom prst="rect">
            <a:avLst/>
          </a:prstGeom>
        </p:spPr>
      </p:pic>
    </p:spTree>
    <p:extLst>
      <p:ext uri="{BB962C8B-B14F-4D97-AF65-F5344CB8AC3E}">
        <p14:creationId xmlns:p14="http://schemas.microsoft.com/office/powerpoint/2010/main" val="36805278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406E9-46FB-7254-7141-258C035D7CC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039334C-C046-2DB6-1584-D2C9AA166FB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14381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2F3FD-AE39-AE58-DE6B-26293002FBF0}"/>
              </a:ext>
            </a:extLst>
          </p:cNvPr>
          <p:cNvSpPr>
            <a:spLocks noGrp="1"/>
          </p:cNvSpPr>
          <p:nvPr>
            <p:ph type="title"/>
          </p:nvPr>
        </p:nvSpPr>
        <p:spPr/>
        <p:txBody>
          <a:bodyPr>
            <a:normAutofit fontScale="90000"/>
          </a:bodyPr>
          <a:lstStyle/>
          <a:p>
            <a:r>
              <a:rPr lang="en-US"/>
              <a:t>Week's prompt </a:t>
            </a:r>
          </a:p>
        </p:txBody>
      </p:sp>
      <p:sp>
        <p:nvSpPr>
          <p:cNvPr id="3" name="Text Placeholder 2">
            <a:extLst>
              <a:ext uri="{FF2B5EF4-FFF2-40B4-BE49-F238E27FC236}">
                <a16:creationId xmlns:a16="http://schemas.microsoft.com/office/drawing/2014/main" id="{0A0457E5-D147-B2CA-C493-641C091B0167}"/>
              </a:ext>
            </a:extLst>
          </p:cNvPr>
          <p:cNvSpPr>
            <a:spLocks noGrp="1"/>
          </p:cNvSpPr>
          <p:nvPr>
            <p:ph type="body" idx="1"/>
          </p:nvPr>
        </p:nvSpPr>
        <p:spPr/>
        <p:txBody>
          <a:bodyPr>
            <a:normAutofit/>
          </a:bodyPr>
          <a:lstStyle/>
          <a:p>
            <a:pPr marL="114300" indent="0" algn="ctr">
              <a:lnSpc>
                <a:spcPct val="114999"/>
              </a:lnSpc>
              <a:buNone/>
            </a:pPr>
            <a:endParaRPr lang="en-US" sz="2800" i="1"/>
          </a:p>
          <a:p>
            <a:pPr marL="114300" indent="0" algn="ctr">
              <a:lnSpc>
                <a:spcPct val="114999"/>
              </a:lnSpc>
              <a:buNone/>
            </a:pPr>
            <a:endParaRPr lang="en-US" sz="2800" i="1"/>
          </a:p>
          <a:p>
            <a:pPr marL="114300" indent="0" algn="ctr">
              <a:lnSpc>
                <a:spcPct val="114999"/>
              </a:lnSpc>
              <a:buNone/>
            </a:pPr>
            <a:r>
              <a:rPr lang="en-US" sz="2800" i="1"/>
              <a:t>What surprised me about this paper was ____</a:t>
            </a:r>
            <a:endParaRPr lang="en-US" i="1"/>
          </a:p>
        </p:txBody>
      </p:sp>
      <p:sp>
        <p:nvSpPr>
          <p:cNvPr id="4" name="Text Placeholder 3">
            <a:extLst>
              <a:ext uri="{FF2B5EF4-FFF2-40B4-BE49-F238E27FC236}">
                <a16:creationId xmlns:a16="http://schemas.microsoft.com/office/drawing/2014/main" id="{E4F927B0-2F24-A0E6-D56D-AFF0FF134BF8}"/>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389803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6926E-C2F6-BD74-E32A-61F5D88D89CD}"/>
              </a:ext>
            </a:extLst>
          </p:cNvPr>
          <p:cNvSpPr>
            <a:spLocks noGrp="1"/>
          </p:cNvSpPr>
          <p:nvPr>
            <p:ph type="ctrTitle"/>
          </p:nvPr>
        </p:nvSpPr>
        <p:spPr/>
        <p:txBody>
          <a:bodyPr spcFirstLastPara="1" wrap="square" lIns="91425" tIns="91425" rIns="91425" bIns="91425" anchor="b" anchorCtr="0">
            <a:noAutofit/>
          </a:bodyPr>
          <a:lstStyle/>
          <a:p>
            <a:r>
              <a:rPr lang="en-US" sz="3600"/>
              <a:t>Bias Out-of-the-Box: </a:t>
            </a:r>
            <a:br>
              <a:rPr lang="en-US" sz="3600"/>
            </a:br>
            <a:r>
              <a:rPr lang="en-US" sz="3600"/>
              <a:t>An Empirical Analysis of Intersectional Occupational Biases in Popular Generative Language Models </a:t>
            </a:r>
          </a:p>
        </p:txBody>
      </p:sp>
      <p:sp>
        <p:nvSpPr>
          <p:cNvPr id="3" name="Subtitle 2">
            <a:extLst>
              <a:ext uri="{FF2B5EF4-FFF2-40B4-BE49-F238E27FC236}">
                <a16:creationId xmlns:a16="http://schemas.microsoft.com/office/drawing/2014/main" id="{DA0E3E59-4EE0-49A3-78EF-808436DF4C77}"/>
              </a:ext>
            </a:extLst>
          </p:cNvPr>
          <p:cNvSpPr>
            <a:spLocks noGrp="1"/>
          </p:cNvSpPr>
          <p:nvPr>
            <p:ph type="subTitle" idx="1"/>
          </p:nvPr>
        </p:nvSpPr>
        <p:spPr/>
        <p:txBody>
          <a:bodyPr/>
          <a:lstStyle/>
          <a:p>
            <a:r>
              <a:rPr lang="en-US"/>
              <a:t>Stakeholder: Haoyue Guan, </a:t>
            </a:r>
            <a:r>
              <a:rPr lang="en-US" err="1"/>
              <a:t>Yongrui</a:t>
            </a:r>
            <a:r>
              <a:rPr lang="en-US"/>
              <a:t> Qi</a:t>
            </a:r>
          </a:p>
        </p:txBody>
      </p:sp>
    </p:spTree>
    <p:extLst>
      <p:ext uri="{BB962C8B-B14F-4D97-AF65-F5344CB8AC3E}">
        <p14:creationId xmlns:p14="http://schemas.microsoft.com/office/powerpoint/2010/main" val="2216470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538723"/>
            <a:ext cx="6858000" cy="1790700"/>
          </a:xfrm>
        </p:spPr>
        <p:txBody>
          <a:bodyPr>
            <a:normAutofit fontScale="90000"/>
          </a:bodyPr>
          <a:lstStyle/>
          <a:p>
            <a:r>
              <a:rPr lang="en-US">
                <a:cs typeface="Calibri Light"/>
              </a:rPr>
              <a:t>Describe your first impression of the occupation you saw</a:t>
            </a:r>
            <a:endParaRPr lang="en-US"/>
          </a:p>
        </p:txBody>
      </p:sp>
      <p:sp>
        <p:nvSpPr>
          <p:cNvPr id="4" name="Google Shape;67;p14">
            <a:extLst>
              <a:ext uri="{FF2B5EF4-FFF2-40B4-BE49-F238E27FC236}">
                <a16:creationId xmlns:a16="http://schemas.microsoft.com/office/drawing/2014/main" id="{2FDFAB40-A8EE-CB34-D0A1-E477D75FE5BA}"/>
              </a:ext>
            </a:extLst>
          </p:cNvPr>
          <p:cNvSpPr txBox="1">
            <a:spLocks/>
          </p:cNvSpPr>
          <p:nvPr/>
        </p:nvSpPr>
        <p:spPr>
          <a:xfrm>
            <a:off x="93155" y="4695967"/>
            <a:ext cx="3155100" cy="453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spcAft>
                <a:spcPts val="1200"/>
              </a:spcAft>
              <a:buClr>
                <a:schemeClr val="dk1"/>
              </a:buClr>
              <a:buSzPts val="1100"/>
            </a:pPr>
            <a:r>
              <a:rPr lang="en-US" sz="1350" kern="0"/>
              <a:t>✍️: </a:t>
            </a:r>
            <a:r>
              <a:rPr lang="en-US" sz="1350"/>
              <a:t>Haoyue, Yongrui</a:t>
            </a:r>
            <a:endParaRPr lang="en-US" sz="1388" kern="0" err="1"/>
          </a:p>
        </p:txBody>
      </p:sp>
    </p:spTree>
    <p:extLst>
      <p:ext uri="{BB962C8B-B14F-4D97-AF65-F5344CB8AC3E}">
        <p14:creationId xmlns:p14="http://schemas.microsoft.com/office/powerpoint/2010/main" val="3348012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72CE5-4C67-A119-30A1-5EBDA1D5B8E0}"/>
              </a:ext>
            </a:extLst>
          </p:cNvPr>
          <p:cNvSpPr>
            <a:spLocks noGrp="1"/>
          </p:cNvSpPr>
          <p:nvPr>
            <p:ph type="title"/>
          </p:nvPr>
        </p:nvSpPr>
        <p:spPr/>
        <p:txBody>
          <a:bodyPr/>
          <a:lstStyle/>
          <a:p>
            <a:r>
              <a:rPr lang="en-US"/>
              <a:t>Software Engineer</a:t>
            </a:r>
          </a:p>
        </p:txBody>
      </p:sp>
      <p:pic>
        <p:nvPicPr>
          <p:cNvPr id="3" name="Picture 3">
            <a:extLst>
              <a:ext uri="{FF2B5EF4-FFF2-40B4-BE49-F238E27FC236}">
                <a16:creationId xmlns:a16="http://schemas.microsoft.com/office/drawing/2014/main" id="{1D5A809E-068C-9A93-91AF-3196682A1DBC}"/>
              </a:ext>
            </a:extLst>
          </p:cNvPr>
          <p:cNvPicPr>
            <a:picLocks noChangeAspect="1"/>
          </p:cNvPicPr>
          <p:nvPr/>
        </p:nvPicPr>
        <p:blipFill>
          <a:blip r:embed="rId2"/>
          <a:stretch>
            <a:fillRect/>
          </a:stretch>
        </p:blipFill>
        <p:spPr>
          <a:xfrm>
            <a:off x="136826" y="126064"/>
            <a:ext cx="4298348" cy="2865566"/>
          </a:xfrm>
          <a:prstGeom prst="rect">
            <a:avLst/>
          </a:prstGeom>
        </p:spPr>
      </p:pic>
      <p:pic>
        <p:nvPicPr>
          <p:cNvPr id="4" name="Picture 4">
            <a:extLst>
              <a:ext uri="{FF2B5EF4-FFF2-40B4-BE49-F238E27FC236}">
                <a16:creationId xmlns:a16="http://schemas.microsoft.com/office/drawing/2014/main" id="{0FAD3A7F-2C80-EFC4-1F81-AC9446F47329}"/>
              </a:ext>
            </a:extLst>
          </p:cNvPr>
          <p:cNvPicPr>
            <a:picLocks noChangeAspect="1"/>
          </p:cNvPicPr>
          <p:nvPr/>
        </p:nvPicPr>
        <p:blipFill>
          <a:blip r:embed="rId3"/>
          <a:stretch>
            <a:fillRect/>
          </a:stretch>
        </p:blipFill>
        <p:spPr>
          <a:xfrm>
            <a:off x="4658422" y="2149935"/>
            <a:ext cx="4306229" cy="2869436"/>
          </a:xfrm>
          <a:prstGeom prst="rect">
            <a:avLst/>
          </a:prstGeom>
        </p:spPr>
      </p:pic>
      <p:sp>
        <p:nvSpPr>
          <p:cNvPr id="6" name="Google Shape;67;p14">
            <a:extLst>
              <a:ext uri="{FF2B5EF4-FFF2-40B4-BE49-F238E27FC236}">
                <a16:creationId xmlns:a16="http://schemas.microsoft.com/office/drawing/2014/main" id="{7077C460-17CA-C57C-DD6D-BCBC545F8455}"/>
              </a:ext>
            </a:extLst>
          </p:cNvPr>
          <p:cNvSpPr txBox="1">
            <a:spLocks/>
          </p:cNvSpPr>
          <p:nvPr/>
        </p:nvSpPr>
        <p:spPr>
          <a:xfrm>
            <a:off x="93155" y="4695967"/>
            <a:ext cx="3155100" cy="453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spcAft>
                <a:spcPts val="1200"/>
              </a:spcAft>
              <a:buClr>
                <a:schemeClr val="dk1"/>
              </a:buClr>
              <a:buSzPts val="1100"/>
            </a:pPr>
            <a:r>
              <a:rPr lang="en-US" sz="1350" kern="0"/>
              <a:t>✍️: Haoyue</a:t>
            </a:r>
            <a:r>
              <a:rPr lang="en-US" sz="1350"/>
              <a:t>, </a:t>
            </a:r>
            <a:r>
              <a:rPr lang="en-US" sz="1350" err="1"/>
              <a:t>Yongrui</a:t>
            </a:r>
            <a:endParaRPr lang="en-US" sz="1388" kern="0" err="1"/>
          </a:p>
        </p:txBody>
      </p:sp>
    </p:spTree>
    <p:extLst>
      <p:ext uri="{BB962C8B-B14F-4D97-AF65-F5344CB8AC3E}">
        <p14:creationId xmlns:p14="http://schemas.microsoft.com/office/powerpoint/2010/main" val="231214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7AC2C-0D01-B242-DCEA-3CC0AB390185}"/>
              </a:ext>
            </a:extLst>
          </p:cNvPr>
          <p:cNvSpPr>
            <a:spLocks noGrp="1"/>
          </p:cNvSpPr>
          <p:nvPr>
            <p:ph type="title"/>
          </p:nvPr>
        </p:nvSpPr>
        <p:spPr/>
        <p:txBody>
          <a:bodyPr/>
          <a:lstStyle/>
          <a:p>
            <a:r>
              <a:rPr lang="en-US"/>
              <a:t>Babysitter</a:t>
            </a:r>
          </a:p>
        </p:txBody>
      </p:sp>
      <p:pic>
        <p:nvPicPr>
          <p:cNvPr id="3" name="Picture 3">
            <a:extLst>
              <a:ext uri="{FF2B5EF4-FFF2-40B4-BE49-F238E27FC236}">
                <a16:creationId xmlns:a16="http://schemas.microsoft.com/office/drawing/2014/main" id="{E89EB648-2C04-67CB-AC06-C6A21F940D61}"/>
              </a:ext>
            </a:extLst>
          </p:cNvPr>
          <p:cNvPicPr>
            <a:picLocks noChangeAspect="1"/>
          </p:cNvPicPr>
          <p:nvPr/>
        </p:nvPicPr>
        <p:blipFill>
          <a:blip r:embed="rId2"/>
          <a:stretch>
            <a:fillRect/>
          </a:stretch>
        </p:blipFill>
        <p:spPr>
          <a:xfrm>
            <a:off x="4732765" y="2364814"/>
            <a:ext cx="4236533" cy="2383921"/>
          </a:xfrm>
          <a:prstGeom prst="rect">
            <a:avLst/>
          </a:prstGeom>
        </p:spPr>
      </p:pic>
      <p:pic>
        <p:nvPicPr>
          <p:cNvPr id="4" name="Picture 4">
            <a:extLst>
              <a:ext uri="{FF2B5EF4-FFF2-40B4-BE49-F238E27FC236}">
                <a16:creationId xmlns:a16="http://schemas.microsoft.com/office/drawing/2014/main" id="{273D761A-CF66-2DD5-7F8C-FA65905EBF94}"/>
              </a:ext>
            </a:extLst>
          </p:cNvPr>
          <p:cNvPicPr>
            <a:picLocks noChangeAspect="1"/>
          </p:cNvPicPr>
          <p:nvPr/>
        </p:nvPicPr>
        <p:blipFill>
          <a:blip r:embed="rId3"/>
          <a:stretch>
            <a:fillRect/>
          </a:stretch>
        </p:blipFill>
        <p:spPr>
          <a:xfrm>
            <a:off x="151471" y="188949"/>
            <a:ext cx="4422387" cy="2488895"/>
          </a:xfrm>
          <a:prstGeom prst="rect">
            <a:avLst/>
          </a:prstGeom>
        </p:spPr>
      </p:pic>
      <p:sp>
        <p:nvSpPr>
          <p:cNvPr id="6" name="Google Shape;67;p14">
            <a:extLst>
              <a:ext uri="{FF2B5EF4-FFF2-40B4-BE49-F238E27FC236}">
                <a16:creationId xmlns:a16="http://schemas.microsoft.com/office/drawing/2014/main" id="{77916F32-62AF-DAA9-0D79-73408C81D013}"/>
              </a:ext>
            </a:extLst>
          </p:cNvPr>
          <p:cNvSpPr txBox="1">
            <a:spLocks/>
          </p:cNvSpPr>
          <p:nvPr/>
        </p:nvSpPr>
        <p:spPr>
          <a:xfrm>
            <a:off x="93155" y="4695967"/>
            <a:ext cx="3155100" cy="453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spcAft>
                <a:spcPts val="1200"/>
              </a:spcAft>
              <a:buClr>
                <a:schemeClr val="dk1"/>
              </a:buClr>
              <a:buSzPts val="1100"/>
            </a:pPr>
            <a:r>
              <a:rPr lang="en-US" sz="1350" kern="0"/>
              <a:t>✍️: Haoyue</a:t>
            </a:r>
            <a:r>
              <a:rPr lang="en-US" sz="1350"/>
              <a:t>, </a:t>
            </a:r>
            <a:r>
              <a:rPr lang="en-US" sz="1350" err="1"/>
              <a:t>Yongrui</a:t>
            </a:r>
            <a:endParaRPr lang="en-US" sz="1388" kern="0" err="1"/>
          </a:p>
        </p:txBody>
      </p:sp>
    </p:spTree>
    <p:extLst>
      <p:ext uri="{BB962C8B-B14F-4D97-AF65-F5344CB8AC3E}">
        <p14:creationId xmlns:p14="http://schemas.microsoft.com/office/powerpoint/2010/main" val="353009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42</Slides>
  <Notes>9</Notes>
  <HiddenSlides>0</HiddenSlides>
  <ScaleCrop>false</ScaleCrop>
  <HeadingPairs>
    <vt:vector size="4" baseType="variant">
      <vt:variant>
        <vt:lpstr>Theme</vt:lpstr>
      </vt:variant>
      <vt:variant>
        <vt:i4>3</vt:i4>
      </vt:variant>
      <vt:variant>
        <vt:lpstr>Slide Titles</vt:lpstr>
      </vt:variant>
      <vt:variant>
        <vt:i4>42</vt:i4>
      </vt:variant>
    </vt:vector>
  </HeadingPairs>
  <TitlesOfParts>
    <vt:vector size="45" baseType="lpstr">
      <vt:lpstr>Simple Light</vt:lpstr>
      <vt:lpstr>office theme</vt:lpstr>
      <vt:lpstr>Office Theme</vt:lpstr>
      <vt:lpstr>Session #9:  Biases of Self-Supervised Models</vt:lpstr>
      <vt:lpstr>Project proposals </vt:lpstr>
      <vt:lpstr>Project proposals </vt:lpstr>
      <vt:lpstr>PowerPoint Presentation</vt:lpstr>
      <vt:lpstr>Week's prompt </vt:lpstr>
      <vt:lpstr>Bias Out-of-the-Box:  An Empirical Analysis of Intersectional Occupational Biases in Popular Generative Language Models </vt:lpstr>
      <vt:lpstr>Describe your first impression of the occupation you saw</vt:lpstr>
      <vt:lpstr>Software Engineer</vt:lpstr>
      <vt:lpstr>Babysitter</vt:lpstr>
      <vt:lpstr>Stereotype &amp; Bias</vt:lpstr>
      <vt:lpstr>Intersectional Occupational Biases</vt:lpstr>
      <vt:lpstr>Backgrounds</vt:lpstr>
      <vt:lpstr>Related Work</vt:lpstr>
      <vt:lpstr>This is why study "popular" models</vt:lpstr>
      <vt:lpstr>Empirical Analysis</vt:lpstr>
      <vt:lpstr>Methods</vt:lpstr>
      <vt:lpstr>Methods</vt:lpstr>
      <vt:lpstr>Results</vt:lpstr>
      <vt:lpstr>Results</vt:lpstr>
      <vt:lpstr>Results</vt:lpstr>
      <vt:lpstr>PowerPoint Presentation</vt:lpstr>
      <vt:lpstr>Methods</vt:lpstr>
      <vt:lpstr>Results</vt:lpstr>
      <vt:lpstr>Takeways</vt:lpstr>
      <vt:lpstr>It is certainly appropriate that the Language model should not exacerbate existing societal biases... </vt:lpstr>
      <vt:lpstr>Reviewer Interpretation</vt:lpstr>
      <vt:lpstr>Paper Positives (+)</vt:lpstr>
      <vt:lpstr>Paper Positives (+)</vt:lpstr>
      <vt:lpstr>Paper Positives (+)</vt:lpstr>
      <vt:lpstr>Limitations Identified by Authors</vt:lpstr>
      <vt:lpstr>Paper Negatives: Choice of Model</vt:lpstr>
      <vt:lpstr>Paper Negatives: Regional Distribution</vt:lpstr>
      <vt:lpstr>Paper Negatives – Ways for bias to arise </vt:lpstr>
      <vt:lpstr>TBD</vt:lpstr>
      <vt:lpstr>TBD</vt:lpstr>
      <vt:lpstr>Two Main Visions on how this article can impact future ideas and projects</vt:lpstr>
      <vt:lpstr>Trend Analysis and Studies  </vt:lpstr>
      <vt:lpstr>Train Model On historical trims  </vt:lpstr>
      <vt:lpstr>Making Unbiased Systems </vt:lpstr>
      <vt:lpstr>Neutral prompts</vt:lpstr>
      <vt:lpstr>Prompts with bias incitation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revision>2</cp:revision>
  <dcterms:modified xsi:type="dcterms:W3CDTF">2022-09-27T20:13:45Z</dcterms:modified>
</cp:coreProperties>
</file>